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0"/>
  </p:notesMasterIdLst>
  <p:handoutMasterIdLst>
    <p:handoutMasterId r:id="rId61"/>
  </p:handoutMasterIdLst>
  <p:sldIdLst>
    <p:sldId id="256" r:id="rId2"/>
    <p:sldId id="374" r:id="rId3"/>
    <p:sldId id="375" r:id="rId4"/>
    <p:sldId id="369" r:id="rId5"/>
    <p:sldId id="376" r:id="rId6"/>
    <p:sldId id="371" r:id="rId7"/>
    <p:sldId id="305" r:id="rId8"/>
    <p:sldId id="306" r:id="rId9"/>
    <p:sldId id="311" r:id="rId10"/>
    <p:sldId id="308" r:id="rId11"/>
    <p:sldId id="309" r:id="rId12"/>
    <p:sldId id="310" r:id="rId13"/>
    <p:sldId id="319" r:id="rId14"/>
    <p:sldId id="312" r:id="rId15"/>
    <p:sldId id="313" r:id="rId16"/>
    <p:sldId id="314" r:id="rId17"/>
    <p:sldId id="320" r:id="rId18"/>
    <p:sldId id="321" r:id="rId19"/>
    <p:sldId id="322" r:id="rId20"/>
    <p:sldId id="323" r:id="rId21"/>
    <p:sldId id="324" r:id="rId22"/>
    <p:sldId id="325" r:id="rId23"/>
    <p:sldId id="326" r:id="rId24"/>
    <p:sldId id="327" r:id="rId25"/>
    <p:sldId id="328" r:id="rId26"/>
    <p:sldId id="329" r:id="rId27"/>
    <p:sldId id="330" r:id="rId28"/>
    <p:sldId id="332" r:id="rId29"/>
    <p:sldId id="333" r:id="rId30"/>
    <p:sldId id="315" r:id="rId31"/>
    <p:sldId id="367" r:id="rId32"/>
    <p:sldId id="316" r:id="rId33"/>
    <p:sldId id="364" r:id="rId34"/>
    <p:sldId id="365" r:id="rId35"/>
    <p:sldId id="366" r:id="rId36"/>
    <p:sldId id="317" r:id="rId37"/>
    <p:sldId id="372" r:id="rId38"/>
    <p:sldId id="342" r:id="rId39"/>
    <p:sldId id="377" r:id="rId40"/>
    <p:sldId id="373" r:id="rId41"/>
    <p:sldId id="378" r:id="rId42"/>
    <p:sldId id="379" r:id="rId43"/>
    <p:sldId id="343" r:id="rId44"/>
    <p:sldId id="341" r:id="rId45"/>
    <p:sldId id="318" r:id="rId46"/>
    <p:sldId id="334" r:id="rId47"/>
    <p:sldId id="335" r:id="rId48"/>
    <p:sldId id="336" r:id="rId49"/>
    <p:sldId id="344" r:id="rId50"/>
    <p:sldId id="337" r:id="rId51"/>
    <p:sldId id="346" r:id="rId52"/>
    <p:sldId id="349" r:id="rId53"/>
    <p:sldId id="353" r:id="rId54"/>
    <p:sldId id="338" r:id="rId55"/>
    <p:sldId id="350" r:id="rId56"/>
    <p:sldId id="351" r:id="rId57"/>
    <p:sldId id="348" r:id="rId58"/>
    <p:sldId id="296" r:id="rId59"/>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666C5B9-6E4F-42BA-9F0C-216FEC179D75}" type="datetimeFigureOut">
              <a:rPr lang="en-GB" smtClean="0"/>
              <a:t>30/10/2023</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1B99711-7106-4780-B00F-36E1D17C6F60}" type="slidenum">
              <a:rPr lang="en-GB" smtClean="0"/>
              <a:t>‹#›</a:t>
            </a:fld>
            <a:endParaRPr lang="en-GB"/>
          </a:p>
        </p:txBody>
      </p:sp>
    </p:spTree>
    <p:extLst>
      <p:ext uri="{BB962C8B-B14F-4D97-AF65-F5344CB8AC3E}">
        <p14:creationId xmlns:p14="http://schemas.microsoft.com/office/powerpoint/2010/main" val="4237255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FCFABC2-AA68-4325-B3AD-952215F5ACC7}" type="datetimeFigureOut">
              <a:rPr lang="en-GB" smtClean="0"/>
              <a:t>30/10/2023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44BC153-3B45-4120-B7E0-84EFDF5EACB8}" type="slidenum">
              <a:rPr lang="en-GB" smtClean="0"/>
              <a:t>‹#›</a:t>
            </a:fld>
            <a:endParaRPr lang="en-GB"/>
          </a:p>
        </p:txBody>
      </p:sp>
    </p:spTree>
    <p:extLst>
      <p:ext uri="{BB962C8B-B14F-4D97-AF65-F5344CB8AC3E}">
        <p14:creationId xmlns:p14="http://schemas.microsoft.com/office/powerpoint/2010/main" val="186916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8C8E646-744A-4A67-869F-2801AD3261EA}" type="slidenum">
              <a:rPr lang="en-US" altLang="en-US" smtClean="0"/>
              <a:pPr eaLnBrk="1" hangingPunct="1">
                <a:spcBef>
                  <a:spcPct val="0"/>
                </a:spcBef>
              </a:pPr>
              <a:t>49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43731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24833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118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01120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9293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67246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41564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6718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3804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BB7FE7-496A-489B-B269-A0FC748835AE}" type="datetimeFigureOut">
              <a:rPr lang="en-GB" smtClean="0"/>
              <a:t>30/10/2023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959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BB7FE7-496A-489B-B269-A0FC748835AE}" type="datetimeFigureOut">
              <a:rPr lang="en-GB" smtClean="0"/>
              <a:t>30/10/2023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87358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BB7FE7-496A-489B-B269-A0FC748835AE}" type="datetimeFigureOut">
              <a:rPr lang="en-GB" smtClean="0"/>
              <a:t>30/10/2023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56434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B7FE7-496A-489B-B269-A0FC748835AE}" type="datetimeFigureOut">
              <a:rPr lang="en-GB" smtClean="0"/>
              <a:t>30/10/2023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30686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7FE7-496A-489B-B269-A0FC748835AE}" type="datetimeFigureOut">
              <a:rPr lang="en-GB" smtClean="0"/>
              <a:t>30/10/2023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16818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30/10/2023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22587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BB7FE7-496A-489B-B269-A0FC748835AE}" type="datetimeFigureOut">
              <a:rPr lang="en-GB" smtClean="0"/>
              <a:t>30/10/2023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80195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B7FE7-496A-489B-B269-A0FC748835AE}" type="datetimeFigureOut">
              <a:rPr lang="en-GB" smtClean="0"/>
              <a:t>30/10/2023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2BDC46-6F47-4AB5-98F3-E57E0E1A91C5}" type="slidenum">
              <a:rPr lang="en-GB" smtClean="0"/>
              <a:t>‹#›</a:t>
            </a:fld>
            <a:endParaRPr lang="en-GB"/>
          </a:p>
        </p:txBody>
      </p:sp>
    </p:spTree>
    <p:extLst>
      <p:ext uri="{BB962C8B-B14F-4D97-AF65-F5344CB8AC3E}">
        <p14:creationId xmlns:p14="http://schemas.microsoft.com/office/powerpoint/2010/main" val="6993922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4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2996951"/>
            <a:ext cx="6629400" cy="1449283"/>
          </a:xfrm>
        </p:spPr>
        <p:txBody>
          <a:bodyPr/>
          <a:lstStyle/>
          <a:p>
            <a:pPr algn="ctr"/>
            <a:r>
              <a:rPr lang="en-GB" sz="3200" dirty="0"/>
              <a:t>An Introduction to Experimental Economics</a:t>
            </a:r>
          </a:p>
        </p:txBody>
      </p:sp>
      <p:sp>
        <p:nvSpPr>
          <p:cNvPr id="3" name="Subtitle 2"/>
          <p:cNvSpPr>
            <a:spLocks noGrp="1"/>
          </p:cNvSpPr>
          <p:nvPr>
            <p:ph type="subTitle" idx="1"/>
          </p:nvPr>
        </p:nvSpPr>
        <p:spPr>
          <a:xfrm>
            <a:off x="1006045" y="4063804"/>
            <a:ext cx="5826719" cy="1096899"/>
          </a:xfrm>
        </p:spPr>
        <p:txBody>
          <a:bodyPr>
            <a:normAutofit lnSpcReduction="10000"/>
          </a:bodyPr>
          <a:lstStyle/>
          <a:p>
            <a:endParaRPr lang="en-GB" dirty="0"/>
          </a:p>
          <a:p>
            <a:pPr algn="ctr"/>
            <a:endParaRPr lang="en-GB" dirty="0"/>
          </a:p>
          <a:p>
            <a:pPr algn="ctr"/>
            <a:r>
              <a:rPr lang="en-GB" dirty="0"/>
              <a:t>John Hey</a:t>
            </a:r>
          </a:p>
          <a:p>
            <a:endParaRPr lang="en-GB" dirty="0"/>
          </a:p>
        </p:txBody>
      </p:sp>
      <p:sp>
        <p:nvSpPr>
          <p:cNvPr id="4" name="TextBox 3"/>
          <p:cNvSpPr txBox="1"/>
          <p:nvPr/>
        </p:nvSpPr>
        <p:spPr>
          <a:xfrm>
            <a:off x="464115" y="5373216"/>
            <a:ext cx="6910577" cy="646331"/>
          </a:xfrm>
          <a:prstGeom prst="rect">
            <a:avLst/>
          </a:prstGeom>
          <a:noFill/>
        </p:spPr>
        <p:txBody>
          <a:bodyPr wrap="square" rtlCol="0">
            <a:spAutoFit/>
          </a:bodyPr>
          <a:lstStyle/>
          <a:p>
            <a:pPr algn="ctr"/>
            <a:r>
              <a:rPr lang="en-GB" dirty="0"/>
              <a:t>Presentation to the Masters Students, University of Bari</a:t>
            </a:r>
          </a:p>
          <a:p>
            <a:pPr algn="ctr"/>
            <a:r>
              <a:rPr lang="en-GB" dirty="0"/>
              <a:t> November 2023</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0589" t="-6350" r="21534" b="-1"/>
          <a:stretch/>
        </p:blipFill>
        <p:spPr>
          <a:xfrm>
            <a:off x="7740352" y="3551062"/>
            <a:ext cx="864096" cy="1270229"/>
          </a:xfrm>
          <a:prstGeom prst="rect">
            <a:avLst/>
          </a:prstGeom>
        </p:spPr>
      </p:pic>
    </p:spTree>
    <p:extLst>
      <p:ext uri="{BB962C8B-B14F-4D97-AF65-F5344CB8AC3E}">
        <p14:creationId xmlns:p14="http://schemas.microsoft.com/office/powerpoint/2010/main" val="198054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answers in each case?</a:t>
            </a:r>
          </a:p>
        </p:txBody>
      </p:sp>
      <p:sp>
        <p:nvSpPr>
          <p:cNvPr id="3" name="Content Placeholder 2"/>
          <p:cNvSpPr>
            <a:spLocks noGrp="1"/>
          </p:cNvSpPr>
          <p:nvPr>
            <p:ph idx="1"/>
          </p:nvPr>
        </p:nvSpPr>
        <p:spPr/>
        <p:txBody>
          <a:bodyPr>
            <a:normAutofit/>
          </a:bodyPr>
          <a:lstStyle/>
          <a:p>
            <a:r>
              <a:rPr lang="en-GB" dirty="0"/>
              <a:t>We would not be impressed.</a:t>
            </a:r>
          </a:p>
          <a:p>
            <a:endParaRPr lang="en-GB" dirty="0"/>
          </a:p>
          <a:p>
            <a:r>
              <a:rPr lang="en-GB" dirty="0"/>
              <a:t>One problem is that there are many other factors which may affect the relationship.</a:t>
            </a:r>
          </a:p>
          <a:p>
            <a:r>
              <a:rPr lang="en-GB" dirty="0"/>
              <a:t>In the first two cases the scientist would conduct a laboratory experiment.</a:t>
            </a:r>
          </a:p>
          <a:p>
            <a:r>
              <a:rPr lang="en-GB" dirty="0"/>
              <a:t>Keeping all other factors (not of interest) fixed.</a:t>
            </a:r>
          </a:p>
          <a:p>
            <a:pPr marL="114300" indent="0">
              <a:buNone/>
            </a:pPr>
            <a:endParaRPr lang="en-GB" dirty="0"/>
          </a:p>
          <a:p>
            <a:r>
              <a:rPr lang="en-GB" dirty="0"/>
              <a:t>Why cannot economists do the same?</a:t>
            </a:r>
          </a:p>
          <a:p>
            <a:r>
              <a:rPr lang="en-GB" dirty="0"/>
              <a:t>Well, experimental economists do.</a:t>
            </a:r>
          </a:p>
        </p:txBody>
      </p:sp>
    </p:spTree>
    <p:extLst>
      <p:ext uri="{BB962C8B-B14F-4D97-AF65-F5344CB8AC3E}">
        <p14:creationId xmlns:p14="http://schemas.microsoft.com/office/powerpoint/2010/main" val="42101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Economics</a:t>
            </a:r>
          </a:p>
        </p:txBody>
      </p:sp>
      <p:sp>
        <p:nvSpPr>
          <p:cNvPr id="3" name="Content Placeholder 2"/>
          <p:cNvSpPr>
            <a:spLocks noGrp="1"/>
          </p:cNvSpPr>
          <p:nvPr>
            <p:ph idx="1"/>
          </p:nvPr>
        </p:nvSpPr>
        <p:spPr/>
        <p:txBody>
          <a:bodyPr>
            <a:normAutofit/>
          </a:bodyPr>
          <a:lstStyle/>
          <a:p>
            <a:r>
              <a:rPr lang="en-GB" dirty="0"/>
              <a:t>Economics is </a:t>
            </a:r>
            <a:r>
              <a:rPr lang="en-GB" i="1" dirty="0"/>
              <a:t>theory driven </a:t>
            </a:r>
            <a:r>
              <a:rPr lang="en-GB" dirty="0"/>
              <a:t>and based on </a:t>
            </a:r>
            <a:r>
              <a:rPr lang="en-GB" i="1" dirty="0"/>
              <a:t>axioms.</a:t>
            </a:r>
          </a:p>
          <a:p>
            <a:r>
              <a:rPr lang="en-GB" dirty="0"/>
              <a:t>Economics has strong notions about </a:t>
            </a:r>
            <a:r>
              <a:rPr lang="en-GB" i="1" dirty="0"/>
              <a:t>rationality</a:t>
            </a:r>
            <a:r>
              <a:rPr lang="en-GB" dirty="0"/>
              <a:t>, particularly about rational expectations and dynamic behaviour.</a:t>
            </a:r>
          </a:p>
          <a:p>
            <a:r>
              <a:rPr lang="en-GB" dirty="0"/>
              <a:t>Central to economics is </a:t>
            </a:r>
            <a:r>
              <a:rPr lang="en-GB" i="1" dirty="0"/>
              <a:t>equilibrium</a:t>
            </a:r>
            <a:r>
              <a:rPr lang="en-GB" dirty="0"/>
              <a:t>.</a:t>
            </a:r>
          </a:p>
          <a:p>
            <a:r>
              <a:rPr lang="en-GB" dirty="0"/>
              <a:t>Economics usually relies on </a:t>
            </a:r>
            <a:r>
              <a:rPr lang="en-GB" i="1" dirty="0"/>
              <a:t>indirect </a:t>
            </a:r>
            <a:r>
              <a:rPr lang="en-GB" dirty="0"/>
              <a:t>tests of theories (using data from the economy with many uncontrolled factors) rather than </a:t>
            </a:r>
            <a:r>
              <a:rPr lang="en-GB" i="1" dirty="0"/>
              <a:t>direct </a:t>
            </a:r>
            <a:r>
              <a:rPr lang="en-GB" dirty="0"/>
              <a:t>experimental tests under controlled conditions.</a:t>
            </a:r>
          </a:p>
        </p:txBody>
      </p:sp>
    </p:spTree>
    <p:extLst>
      <p:ext uri="{BB962C8B-B14F-4D97-AF65-F5344CB8AC3E}">
        <p14:creationId xmlns:p14="http://schemas.microsoft.com/office/powerpoint/2010/main" val="163085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Experimental economists’ claims</a:t>
            </a:r>
          </a:p>
        </p:txBody>
      </p:sp>
      <p:sp>
        <p:nvSpPr>
          <p:cNvPr id="3" name="Content Placeholder 2"/>
          <p:cNvSpPr>
            <a:spLocks noGrp="1"/>
          </p:cNvSpPr>
          <p:nvPr>
            <p:ph idx="1"/>
          </p:nvPr>
        </p:nvSpPr>
        <p:spPr/>
        <p:txBody>
          <a:bodyPr>
            <a:normAutofit lnSpcReduction="10000"/>
          </a:bodyPr>
          <a:lstStyle/>
          <a:p>
            <a:r>
              <a:rPr lang="en-GB" dirty="0"/>
              <a:t>All theory is built on top of individuals (usually maximising their own self-interest).</a:t>
            </a:r>
          </a:p>
          <a:p>
            <a:r>
              <a:rPr lang="en-GB" dirty="0"/>
              <a:t>Theory does not specify which individuals.</a:t>
            </a:r>
          </a:p>
          <a:p>
            <a:r>
              <a:rPr lang="en-GB" dirty="0"/>
              <a:t>We can test/investigate most economic theories, including macro models and those of international trade </a:t>
            </a:r>
            <a:r>
              <a:rPr lang="en-GB" dirty="0">
                <a:latin typeface="Arial"/>
                <a:cs typeface="Arial"/>
              </a:rPr>
              <a:t>‒</a:t>
            </a:r>
            <a:r>
              <a:rPr lang="en-GB" dirty="0"/>
              <a:t> as these usually involve a small number of (representative) agents.</a:t>
            </a:r>
          </a:p>
          <a:p>
            <a:r>
              <a:rPr lang="en-GB" dirty="0"/>
              <a:t>Experiments enable us to find what is wrong with existing theories and to suggest new ones.</a:t>
            </a:r>
          </a:p>
          <a:p>
            <a:r>
              <a:rPr lang="en-GB" dirty="0"/>
              <a:t>This appears to us to be scientific progress.</a:t>
            </a:r>
          </a:p>
          <a:p>
            <a:endParaRPr lang="en-GB" dirty="0"/>
          </a:p>
          <a:p>
            <a:r>
              <a:rPr lang="en-GB" dirty="0"/>
              <a:t>Let me start with an example.</a:t>
            </a:r>
          </a:p>
        </p:txBody>
      </p:sp>
    </p:spTree>
    <p:extLst>
      <p:ext uri="{BB962C8B-B14F-4D97-AF65-F5344CB8AC3E}">
        <p14:creationId xmlns:p14="http://schemas.microsoft.com/office/powerpoint/2010/main" val="297486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4300" indent="0"/>
            <a:r>
              <a:rPr lang="en-GB" dirty="0"/>
              <a:t>“Equilibrium”</a:t>
            </a:r>
            <a:br>
              <a:rPr lang="en-GB" dirty="0"/>
            </a:br>
            <a:r>
              <a:rPr lang="en-GB" sz="2000" dirty="0"/>
              <a:t>A familiar text-book figure</a:t>
            </a:r>
          </a:p>
        </p:txBody>
      </p:sp>
      <p:sp>
        <p:nvSpPr>
          <p:cNvPr id="3" name="Content Placeholder 2"/>
          <p:cNvSpPr>
            <a:spLocks noGrp="1"/>
          </p:cNvSpPr>
          <p:nvPr>
            <p:ph idx="1"/>
          </p:nvPr>
        </p:nvSpPr>
        <p:spPr/>
        <p:txBody>
          <a:bodyPr/>
          <a:lstStyle/>
          <a:p>
            <a:pPr marL="114300" indent="0" algn="ctr">
              <a:buNone/>
            </a:pP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30189"/>
            <a:ext cx="511256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7323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statics”</a:t>
            </a:r>
            <a:br>
              <a:rPr lang="en-GB" dirty="0"/>
            </a:br>
            <a:r>
              <a:rPr lang="en-GB" sz="2000" dirty="0"/>
              <a:t>A familiar text-book exercise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8005" y="1635124"/>
            <a:ext cx="5178251" cy="517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787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does the theory say?</a:t>
            </a:r>
          </a:p>
        </p:txBody>
      </p:sp>
      <p:sp>
        <p:nvSpPr>
          <p:cNvPr id="3" name="Content Placeholder 2"/>
          <p:cNvSpPr>
            <a:spLocks noGrp="1"/>
          </p:cNvSpPr>
          <p:nvPr>
            <p:ph idx="1"/>
          </p:nvPr>
        </p:nvSpPr>
        <p:spPr/>
        <p:txBody>
          <a:bodyPr>
            <a:normAutofit fontScale="85000" lnSpcReduction="20000"/>
          </a:bodyPr>
          <a:lstStyle/>
          <a:p>
            <a:r>
              <a:rPr lang="en-GB" dirty="0"/>
              <a:t>That equilibrium </a:t>
            </a:r>
            <a:r>
              <a:rPr lang="en-GB" i="1" dirty="0"/>
              <a:t>exists</a:t>
            </a:r>
            <a:r>
              <a:rPr lang="en-GB" dirty="0"/>
              <a:t>.</a:t>
            </a:r>
          </a:p>
          <a:p>
            <a:r>
              <a:rPr lang="en-GB" dirty="0"/>
              <a:t>It is an equilibrium in the sense that once we are there, </a:t>
            </a:r>
            <a:r>
              <a:rPr lang="en-GB" i="1" dirty="0"/>
              <a:t>no individual </a:t>
            </a:r>
            <a:r>
              <a:rPr lang="en-GB" dirty="0"/>
              <a:t>can gain by changing his or her decision.</a:t>
            </a:r>
          </a:p>
          <a:p>
            <a:endParaRPr lang="en-GB" dirty="0"/>
          </a:p>
          <a:p>
            <a:r>
              <a:rPr lang="en-GB" dirty="0"/>
              <a:t>That if there is an upwards shift in the demand curve then the </a:t>
            </a:r>
            <a:r>
              <a:rPr lang="en-GB" i="1" dirty="0"/>
              <a:t>equilibrium</a:t>
            </a:r>
            <a:r>
              <a:rPr lang="en-GB" dirty="0"/>
              <a:t> price and quantity increase.</a:t>
            </a:r>
          </a:p>
          <a:p>
            <a:endParaRPr lang="en-GB" dirty="0"/>
          </a:p>
          <a:p>
            <a:r>
              <a:rPr lang="en-GB" dirty="0"/>
              <a:t>Does it say that the equilibrium will be attained?</a:t>
            </a:r>
          </a:p>
          <a:p>
            <a:r>
              <a:rPr lang="en-GB" dirty="0">
                <a:solidFill>
                  <a:srgbClr val="FF0000"/>
                </a:solidFill>
              </a:rPr>
              <a:t>No.</a:t>
            </a:r>
          </a:p>
          <a:p>
            <a:r>
              <a:rPr lang="en-GB" dirty="0"/>
              <a:t>Does it say that the price will move upwards?</a:t>
            </a:r>
          </a:p>
          <a:p>
            <a:r>
              <a:rPr lang="en-GB" dirty="0">
                <a:solidFill>
                  <a:srgbClr val="FF0000"/>
                </a:solidFill>
              </a:rPr>
              <a:t>No.</a:t>
            </a:r>
          </a:p>
          <a:p>
            <a:endParaRPr lang="en-GB" dirty="0"/>
          </a:p>
          <a:p>
            <a:r>
              <a:rPr lang="en-GB" dirty="0"/>
              <a:t>It cannot – because there is no-one to set the price.</a:t>
            </a:r>
          </a:p>
        </p:txBody>
      </p:sp>
    </p:spTree>
    <p:extLst>
      <p:ext uri="{BB962C8B-B14F-4D97-AF65-F5344CB8AC3E}">
        <p14:creationId xmlns:p14="http://schemas.microsoft.com/office/powerpoint/2010/main" val="2242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 why not see what happens?</a:t>
            </a:r>
          </a:p>
        </p:txBody>
      </p:sp>
      <p:sp>
        <p:nvSpPr>
          <p:cNvPr id="3" name="Content Placeholder 2"/>
          <p:cNvSpPr>
            <a:spLocks noGrp="1"/>
          </p:cNvSpPr>
          <p:nvPr>
            <p:ph idx="1"/>
          </p:nvPr>
        </p:nvSpPr>
        <p:spPr/>
        <p:txBody>
          <a:bodyPr>
            <a:normAutofit/>
          </a:bodyPr>
          <a:lstStyle/>
          <a:p>
            <a:r>
              <a:rPr lang="en-GB" dirty="0"/>
              <a:t>We need to give the agents the ability to announce prices (not necessarily set them).</a:t>
            </a:r>
          </a:p>
          <a:p>
            <a:endParaRPr lang="en-GB" dirty="0"/>
          </a:p>
          <a:p>
            <a:r>
              <a:rPr lang="en-GB" dirty="0"/>
              <a:t>This is what Vernon Smith (Nobel Prize Winner in 2002) did in his path-breaking experiments in the 1960’s.</a:t>
            </a:r>
          </a:p>
          <a:p>
            <a:endParaRPr lang="en-GB" dirty="0"/>
          </a:p>
          <a:p>
            <a:r>
              <a:rPr lang="en-GB" dirty="0"/>
              <a:t>We need to give incentives to the agents/subjects to act as in the theory.</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4437092"/>
            <a:ext cx="1804987"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8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How we set up a market experiment</a:t>
            </a:r>
          </a:p>
        </p:txBody>
      </p:sp>
      <p:sp>
        <p:nvSpPr>
          <p:cNvPr id="3" name="Content Placeholder 2"/>
          <p:cNvSpPr>
            <a:spLocks noGrp="1"/>
          </p:cNvSpPr>
          <p:nvPr>
            <p:ph idx="1"/>
          </p:nvPr>
        </p:nvSpPr>
        <p:spPr/>
        <p:txBody>
          <a:bodyPr/>
          <a:lstStyle/>
          <a:p>
            <a:r>
              <a:rPr lang="en-GB" dirty="0"/>
              <a:t>Notice that this is a market for a </a:t>
            </a:r>
            <a:r>
              <a:rPr lang="en-GB" i="1" dirty="0"/>
              <a:t>hypothetical</a:t>
            </a:r>
            <a:r>
              <a:rPr lang="en-GB" dirty="0"/>
              <a:t> good.</a:t>
            </a:r>
          </a:p>
          <a:p>
            <a:r>
              <a:rPr lang="en-GB" dirty="0"/>
              <a:t>We need to answer the following questions:</a:t>
            </a:r>
          </a:p>
          <a:p>
            <a:endParaRPr lang="en-GB" dirty="0"/>
          </a:p>
          <a:p>
            <a:r>
              <a:rPr lang="en-GB" dirty="0"/>
              <a:t>How do we get people to act as potential buyers?</a:t>
            </a:r>
          </a:p>
          <a:p>
            <a:r>
              <a:rPr lang="en-GB" dirty="0"/>
              <a:t>How do we get people to act as potential sellers?</a:t>
            </a:r>
          </a:p>
          <a:p>
            <a:endParaRPr lang="en-GB" dirty="0"/>
          </a:p>
          <a:p>
            <a:r>
              <a:rPr lang="en-GB" dirty="0"/>
              <a:t>How is the price formed?</a:t>
            </a:r>
          </a:p>
          <a:p>
            <a:endParaRPr lang="en-GB" dirty="0"/>
          </a:p>
          <a:p>
            <a:r>
              <a:rPr lang="en-GB" dirty="0"/>
              <a:t>What might the experiment tell us about the theory?</a:t>
            </a:r>
          </a:p>
        </p:txBody>
      </p:sp>
    </p:spTree>
    <p:extLst>
      <p:ext uri="{BB962C8B-B14F-4D97-AF65-F5344CB8AC3E}">
        <p14:creationId xmlns:p14="http://schemas.microsoft.com/office/powerpoint/2010/main" val="13032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Demanders</a:t>
            </a:r>
          </a:p>
        </p:txBody>
      </p:sp>
      <p:sp>
        <p:nvSpPr>
          <p:cNvPr id="3" name="Content Placeholder 2"/>
          <p:cNvSpPr>
            <a:spLocks noGrp="1"/>
          </p:cNvSpPr>
          <p:nvPr>
            <p:ph idx="1"/>
          </p:nvPr>
        </p:nvSpPr>
        <p:spPr/>
        <p:txBody>
          <a:bodyPr/>
          <a:lstStyle/>
          <a:p>
            <a:r>
              <a:rPr lang="en-GB" dirty="0"/>
              <a:t>What is a demand curve?</a:t>
            </a:r>
          </a:p>
          <a:p>
            <a:r>
              <a:rPr lang="en-GB" dirty="0"/>
              <a:t>What are reservation prices?</a:t>
            </a:r>
          </a:p>
          <a:p>
            <a:r>
              <a:rPr lang="en-GB" dirty="0"/>
              <a:t>What does a demand curve for a discrete good look like?</a:t>
            </a:r>
          </a:p>
          <a:p>
            <a:endParaRPr lang="en-GB" dirty="0"/>
          </a:p>
          <a:p>
            <a:endParaRPr lang="en-GB" dirty="0"/>
          </a:p>
          <a:p>
            <a:r>
              <a:rPr lang="en-GB" dirty="0"/>
              <a:t>Suppose an individual wants to buy at most one unit of a discrete good and his/her reservation price* for the one unit is 6. What does his/her demand curve look like?  what does it tell us?</a:t>
            </a:r>
          </a:p>
          <a:p>
            <a:r>
              <a:rPr lang="en-GB" sz="1400" dirty="0"/>
              <a:t>* The maximum that he/she is willing to pay.</a:t>
            </a:r>
          </a:p>
        </p:txBody>
      </p:sp>
    </p:spTree>
    <p:extLst>
      <p:ext uri="{BB962C8B-B14F-4D97-AF65-F5344CB8AC3E}">
        <p14:creationId xmlns:p14="http://schemas.microsoft.com/office/powerpoint/2010/main" val="190735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Demand curve of this demander</a:t>
            </a:r>
          </a:p>
        </p:txBody>
      </p:sp>
      <p:sp>
        <p:nvSpPr>
          <p:cNvPr id="3" name="Content Placeholder 2"/>
          <p:cNvSpPr>
            <a:spLocks noGrp="1"/>
          </p:cNvSpPr>
          <p:nvPr>
            <p:ph idx="1"/>
          </p:nvPr>
        </p:nvSpPr>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9646" y="1700808"/>
            <a:ext cx="3274740" cy="3274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85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fontScale="92500" lnSpcReduction="10000"/>
          </a:bodyPr>
          <a:lstStyle/>
          <a:p>
            <a:r>
              <a:rPr lang="en-GB" dirty="0"/>
              <a:t>I am John Hey, Emeritus Professor of Economics and Statistics at the University of York.</a:t>
            </a:r>
          </a:p>
          <a:p>
            <a:r>
              <a:rPr lang="en-GB" dirty="0"/>
              <a:t>You can find this presentation at </a:t>
            </a:r>
          </a:p>
          <a:p>
            <a:pPr marL="0" indent="0">
              <a:buNone/>
            </a:pPr>
            <a:r>
              <a:rPr lang="en-GB" sz="1600" dirty="0"/>
              <a:t>	https://www.york.ac.uk/economics/exec/universityofbari/</a:t>
            </a:r>
          </a:p>
          <a:p>
            <a:r>
              <a:rPr lang="en-GB" dirty="0"/>
              <a:t>I am visiting the University of Bari, where I was Ordinario for 5 years, taught </a:t>
            </a:r>
            <a:r>
              <a:rPr lang="en-GB" dirty="0" err="1"/>
              <a:t>Microeconomia</a:t>
            </a:r>
            <a:r>
              <a:rPr lang="en-GB" dirty="0"/>
              <a:t> and Social Choice, and founded the Bari centre of experimental economics, to convince you all of  the value of Experimental Economics , and to encourage you to use it.</a:t>
            </a:r>
          </a:p>
          <a:p>
            <a:r>
              <a:rPr lang="en-GB" dirty="0"/>
              <a:t>You can find my webpage at </a:t>
            </a:r>
          </a:p>
          <a:p>
            <a:r>
              <a:rPr lang="en-GB" sz="1700" dirty="0"/>
              <a:t>https://sites.google.com/york.ac.uk/john-hey/home</a:t>
            </a:r>
          </a:p>
          <a:p>
            <a:r>
              <a:rPr lang="en-GB" dirty="0"/>
              <a:t>You can send me emails at john.hey@york.ac.uk</a:t>
            </a:r>
          </a:p>
        </p:txBody>
      </p:sp>
    </p:spTree>
    <p:extLst>
      <p:ext uri="{BB962C8B-B14F-4D97-AF65-F5344CB8AC3E}">
        <p14:creationId xmlns:p14="http://schemas.microsoft.com/office/powerpoint/2010/main" val="304181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49" y="548680"/>
            <a:ext cx="6347713" cy="1320800"/>
          </a:xfrm>
        </p:spPr>
        <p:txBody>
          <a:bodyPr/>
          <a:lstStyle/>
          <a:p>
            <a:r>
              <a:rPr lang="en-GB" dirty="0"/>
              <a:t>Aggregate demand curve</a:t>
            </a: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39438" y="1130816"/>
            <a:ext cx="6668866" cy="923330"/>
          </a:xfrm>
          <a:prstGeom prst="rect">
            <a:avLst/>
          </a:prstGeom>
        </p:spPr>
        <p:txBody>
          <a:bodyPr wrap="square">
            <a:spAutoFit/>
          </a:bodyPr>
          <a:lstStyle/>
          <a:p>
            <a:r>
              <a:rPr lang="en-GB" dirty="0"/>
              <a:t>Suppose now there are five demanders, each wanting to buy at most one unit, with reservation prices 10, 9, 6, 5 and 2. What does their aggregate demand curve look like?</a:t>
            </a:r>
          </a:p>
        </p:txBody>
      </p:sp>
    </p:spTree>
    <p:extLst>
      <p:ext uri="{BB962C8B-B14F-4D97-AF65-F5344CB8AC3E}">
        <p14:creationId xmlns:p14="http://schemas.microsoft.com/office/powerpoint/2010/main" val="61370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a:t>Inducing subjects to act as demanders</a:t>
            </a:r>
          </a:p>
        </p:txBody>
      </p:sp>
      <p:sp>
        <p:nvSpPr>
          <p:cNvPr id="3" name="Content Placeholder 2"/>
          <p:cNvSpPr>
            <a:spLocks noGrp="1"/>
          </p:cNvSpPr>
          <p:nvPr>
            <p:ph idx="1"/>
          </p:nvPr>
        </p:nvSpPr>
        <p:spPr/>
        <p:txBody>
          <a:bodyPr>
            <a:normAutofit/>
          </a:bodyPr>
          <a:lstStyle/>
          <a:p>
            <a:r>
              <a:rPr lang="en-GB" dirty="0"/>
              <a:t>How do we do this?</a:t>
            </a:r>
          </a:p>
          <a:p>
            <a:r>
              <a:rPr lang="en-GB" dirty="0"/>
              <a:t>We tell each subject that they are potential buyers of a hypothetical good that will be traded in the experiment, and that if they buy they will be paid by the experimenter a given sum of money (their reservation value – but we do not use this word) and that they will have to pay the price agreed out of this money.</a:t>
            </a:r>
          </a:p>
          <a:p>
            <a:r>
              <a:rPr lang="en-GB" dirty="0"/>
              <a:t>An obvious incentive mechanism. They get their surplus.</a:t>
            </a:r>
          </a:p>
          <a:p>
            <a:endParaRPr lang="en-GB" dirty="0"/>
          </a:p>
          <a:p>
            <a:r>
              <a:rPr lang="en-GB" dirty="0"/>
              <a:t>We can obviously generalise this.</a:t>
            </a:r>
          </a:p>
        </p:txBody>
      </p:sp>
    </p:spTree>
    <p:extLst>
      <p:ext uri="{BB962C8B-B14F-4D97-AF65-F5344CB8AC3E}">
        <p14:creationId xmlns:p14="http://schemas.microsoft.com/office/powerpoint/2010/main" val="206276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Suppliers</a:t>
            </a:r>
          </a:p>
        </p:txBody>
      </p:sp>
      <p:sp>
        <p:nvSpPr>
          <p:cNvPr id="3" name="Content Placeholder 2"/>
          <p:cNvSpPr>
            <a:spLocks noGrp="1"/>
          </p:cNvSpPr>
          <p:nvPr>
            <p:ph idx="1"/>
          </p:nvPr>
        </p:nvSpPr>
        <p:spPr/>
        <p:txBody>
          <a:bodyPr/>
          <a:lstStyle/>
          <a:p>
            <a:r>
              <a:rPr lang="en-GB" dirty="0"/>
              <a:t>What is a supply curve?</a:t>
            </a:r>
          </a:p>
          <a:p>
            <a:r>
              <a:rPr lang="en-GB" dirty="0"/>
              <a:t>What are reservation prices?</a:t>
            </a:r>
          </a:p>
          <a:p>
            <a:r>
              <a:rPr lang="en-GB" dirty="0"/>
              <a:t>What does a supply curve for a discrete good look like?</a:t>
            </a:r>
          </a:p>
          <a:p>
            <a:endParaRPr lang="en-GB" dirty="0"/>
          </a:p>
          <a:p>
            <a:r>
              <a:rPr lang="en-GB" dirty="0"/>
              <a:t>Suppose an individual wants to sell at most one unit of a discrete good and his/her reservation price* for the one unit is 5. What does his/her supply curve look like?</a:t>
            </a:r>
          </a:p>
          <a:p>
            <a:r>
              <a:rPr lang="en-GB" sz="1400" dirty="0"/>
              <a:t>* The minimum that he/she is willing to accept.</a:t>
            </a:r>
          </a:p>
        </p:txBody>
      </p:sp>
    </p:spTree>
    <p:extLst>
      <p:ext uri="{BB962C8B-B14F-4D97-AF65-F5344CB8AC3E}">
        <p14:creationId xmlns:p14="http://schemas.microsoft.com/office/powerpoint/2010/main" val="342814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Supply curve of this supplier</a:t>
            </a:r>
          </a:p>
        </p:txBody>
      </p:sp>
      <p:sp>
        <p:nvSpPr>
          <p:cNvPr id="3" name="Content Placeholder 2"/>
          <p:cNvSpPr>
            <a:spLocks noGrp="1"/>
          </p:cNvSpPr>
          <p:nvPr>
            <p:ph idx="1"/>
          </p:nvPr>
        </p:nvSpPr>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772816"/>
            <a:ext cx="3057128" cy="3057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339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Aggregate supply curve</a:t>
            </a: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09598" y="1191736"/>
            <a:ext cx="7130753" cy="923330"/>
          </a:xfrm>
          <a:prstGeom prst="rect">
            <a:avLst/>
          </a:prstGeom>
        </p:spPr>
        <p:txBody>
          <a:bodyPr wrap="square">
            <a:spAutoFit/>
          </a:bodyPr>
          <a:lstStyle/>
          <a:p>
            <a:r>
              <a:rPr lang="en-GB" dirty="0"/>
              <a:t>Suppose now there are five suppliers, each wanting to sell at most one unit, with reservation prices 1, 4, 5, 7 and 9. What does their aggregate supply curve look like?</a:t>
            </a:r>
          </a:p>
        </p:txBody>
      </p:sp>
    </p:spTree>
    <p:extLst>
      <p:ext uri="{BB962C8B-B14F-4D97-AF65-F5344CB8AC3E}">
        <p14:creationId xmlns:p14="http://schemas.microsoft.com/office/powerpoint/2010/main" val="119511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Inducing subjects to act as suppliers</a:t>
            </a:r>
          </a:p>
        </p:txBody>
      </p:sp>
      <p:sp>
        <p:nvSpPr>
          <p:cNvPr id="3" name="Content Placeholder 2"/>
          <p:cNvSpPr>
            <a:spLocks noGrp="1"/>
          </p:cNvSpPr>
          <p:nvPr>
            <p:ph idx="1"/>
          </p:nvPr>
        </p:nvSpPr>
        <p:spPr/>
        <p:txBody>
          <a:bodyPr>
            <a:normAutofit/>
          </a:bodyPr>
          <a:lstStyle/>
          <a:p>
            <a:r>
              <a:rPr lang="en-GB" dirty="0"/>
              <a:t>How do we do this?</a:t>
            </a:r>
          </a:p>
          <a:p>
            <a:r>
              <a:rPr lang="en-GB" dirty="0"/>
              <a:t>We tell each subject that they are potential sellers of a hypothetical good that will be traded in the experiment, and that if they sell they will receive  the price agreed and that they will have to pay to the experimenter a given sum of money (their reservation value – but we do not use this word) out of this money.</a:t>
            </a:r>
          </a:p>
          <a:p>
            <a:r>
              <a:rPr lang="en-GB" dirty="0"/>
              <a:t>An obvious incentive mechanism. They get their surplus.</a:t>
            </a:r>
          </a:p>
          <a:p>
            <a:endParaRPr lang="en-GB" dirty="0"/>
          </a:p>
          <a:p>
            <a:r>
              <a:rPr lang="en-GB" dirty="0"/>
              <a:t>We can obviously generalise this.</a:t>
            </a:r>
          </a:p>
          <a:p>
            <a:endParaRPr lang="en-GB" dirty="0"/>
          </a:p>
          <a:p>
            <a:endParaRPr lang="en-GB" dirty="0"/>
          </a:p>
          <a:p>
            <a:endParaRPr lang="en-GB" dirty="0"/>
          </a:p>
          <a:p>
            <a:pPr marL="114300" indent="0">
              <a:buNone/>
            </a:pPr>
            <a:endParaRPr lang="en-GB" dirty="0"/>
          </a:p>
        </p:txBody>
      </p:sp>
    </p:spTree>
    <p:extLst>
      <p:ext uri="{BB962C8B-B14F-4D97-AF65-F5344CB8AC3E}">
        <p14:creationId xmlns:p14="http://schemas.microsoft.com/office/powerpoint/2010/main" val="24919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market</a:t>
            </a:r>
          </a:p>
        </p:txBody>
      </p:sp>
      <p:pic>
        <p:nvPicPr>
          <p:cNvPr id="81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8806" y="2196306"/>
            <a:ext cx="381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708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Who trades?</a:t>
            </a:r>
          </a:p>
        </p:txBody>
      </p:sp>
      <p:sp>
        <p:nvSpPr>
          <p:cNvPr id="3" name="Content Placeholder 2"/>
          <p:cNvSpPr>
            <a:spLocks noGrp="1"/>
          </p:cNvSpPr>
          <p:nvPr>
            <p:ph idx="1"/>
          </p:nvPr>
        </p:nvSpPr>
        <p:spPr/>
        <p:txBody>
          <a:bodyPr/>
          <a:lstStyle/>
          <a:p>
            <a:r>
              <a:rPr lang="en-GB" dirty="0"/>
              <a:t>Do all in the competitive equilibrium?</a:t>
            </a:r>
          </a:p>
          <a:p>
            <a:r>
              <a:rPr lang="en-GB" dirty="0"/>
              <a:t>Can all outside competitive equilibrium?</a:t>
            </a:r>
          </a:p>
          <a:p>
            <a:r>
              <a:rPr lang="en-GB" dirty="0"/>
              <a:t>Why do we like competitive equilibrium?</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501008"/>
            <a:ext cx="3233936" cy="3233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40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Trading mechanisms?</a:t>
            </a:r>
          </a:p>
        </p:txBody>
      </p:sp>
      <p:sp>
        <p:nvSpPr>
          <p:cNvPr id="3" name="Content Placeholder 2"/>
          <p:cNvSpPr>
            <a:spLocks noGrp="1"/>
          </p:cNvSpPr>
          <p:nvPr>
            <p:ph idx="1"/>
          </p:nvPr>
        </p:nvSpPr>
        <p:spPr/>
        <p:txBody>
          <a:bodyPr>
            <a:normAutofit lnSpcReduction="10000"/>
          </a:bodyPr>
          <a:lstStyle/>
          <a:p>
            <a:r>
              <a:rPr lang="en-GB" dirty="0"/>
              <a:t>In the theory? In the real world?</a:t>
            </a:r>
          </a:p>
          <a:p>
            <a:endParaRPr lang="en-GB" dirty="0"/>
          </a:p>
          <a:p>
            <a:r>
              <a:rPr lang="en-GB" dirty="0"/>
              <a:t>I list some here.</a:t>
            </a:r>
          </a:p>
          <a:p>
            <a:pPr marL="114300" indent="0">
              <a:buNone/>
            </a:pPr>
            <a:r>
              <a:rPr lang="en-GB" dirty="0"/>
              <a:t>	Double Auction</a:t>
            </a:r>
          </a:p>
          <a:p>
            <a:pPr marL="114300" indent="0">
              <a:buNone/>
            </a:pPr>
            <a:r>
              <a:rPr lang="en-GB" dirty="0"/>
              <a:t>	Walrasian Auctioneer</a:t>
            </a:r>
          </a:p>
          <a:p>
            <a:pPr marL="114300" indent="0">
              <a:buNone/>
            </a:pPr>
            <a:r>
              <a:rPr lang="en-GB" dirty="0"/>
              <a:t>	Clearing House</a:t>
            </a:r>
          </a:p>
          <a:p>
            <a:pPr marL="114300" indent="0">
              <a:buNone/>
            </a:pPr>
            <a:r>
              <a:rPr lang="en-GB" dirty="0"/>
              <a:t>	Bilateral Bargaining</a:t>
            </a:r>
          </a:p>
          <a:p>
            <a:pPr marL="114300" indent="0">
              <a:buNone/>
            </a:pPr>
            <a:r>
              <a:rPr lang="en-GB" dirty="0"/>
              <a:t>	Sellers set prices</a:t>
            </a:r>
          </a:p>
          <a:p>
            <a:pPr marL="114300" indent="0">
              <a:buNone/>
            </a:pPr>
            <a:r>
              <a:rPr lang="en-GB" dirty="0"/>
              <a:t>	Buyers set prices</a:t>
            </a:r>
          </a:p>
          <a:p>
            <a:pPr marL="114300" indent="0">
              <a:buNone/>
            </a:pPr>
            <a:r>
              <a:rPr lang="en-GB" dirty="0"/>
              <a:t>	…</a:t>
            </a:r>
          </a:p>
        </p:txBody>
      </p:sp>
    </p:spTree>
    <p:extLst>
      <p:ext uri="{BB962C8B-B14F-4D97-AF65-F5344CB8AC3E}">
        <p14:creationId xmlns:p14="http://schemas.microsoft.com/office/powerpoint/2010/main" val="252110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Double auction</a:t>
            </a:r>
          </a:p>
        </p:txBody>
      </p:sp>
      <p:sp>
        <p:nvSpPr>
          <p:cNvPr id="3" name="Content Placeholder 2"/>
          <p:cNvSpPr>
            <a:spLocks noGrp="1"/>
          </p:cNvSpPr>
          <p:nvPr>
            <p:ph idx="1"/>
          </p:nvPr>
        </p:nvSpPr>
        <p:spPr/>
        <p:txBody>
          <a:bodyPr>
            <a:normAutofit fontScale="92500" lnSpcReduction="10000"/>
          </a:bodyPr>
          <a:lstStyle/>
          <a:p>
            <a:r>
              <a:rPr lang="en-GB" dirty="0"/>
              <a:t>The market period lasts a pre-determined time.</a:t>
            </a:r>
          </a:p>
          <a:p>
            <a:r>
              <a:rPr lang="en-GB" dirty="0"/>
              <a:t>At any point buyers can make </a:t>
            </a:r>
            <a:r>
              <a:rPr lang="en-GB" i="1" dirty="0"/>
              <a:t>bids</a:t>
            </a:r>
            <a:r>
              <a:rPr lang="en-GB" dirty="0"/>
              <a:t>: a price at which they are willing to buy.</a:t>
            </a:r>
          </a:p>
          <a:p>
            <a:r>
              <a:rPr lang="en-GB" dirty="0"/>
              <a:t>At any point sellers can make </a:t>
            </a:r>
            <a:r>
              <a:rPr lang="en-GB" i="1" dirty="0"/>
              <a:t>asks</a:t>
            </a:r>
            <a:r>
              <a:rPr lang="en-GB" dirty="0"/>
              <a:t>: a price at which they are willing to sell.</a:t>
            </a:r>
          </a:p>
          <a:p>
            <a:r>
              <a:rPr lang="en-GB" dirty="0"/>
              <a:t>Bids and asks are posted.</a:t>
            </a:r>
          </a:p>
          <a:p>
            <a:r>
              <a:rPr lang="en-GB" dirty="0"/>
              <a:t>At any time a buyer can accept a posted ask of a seller – and then a trade takes place at that price.</a:t>
            </a:r>
          </a:p>
          <a:p>
            <a:r>
              <a:rPr lang="en-GB" dirty="0"/>
              <a:t>At any time a seller can accept a posted bid of a buyer – and then a trade takes place at that price.</a:t>
            </a:r>
          </a:p>
          <a:p>
            <a:r>
              <a:rPr lang="en-GB" dirty="0"/>
              <a:t>There is no communication between the subjects and they do not know each others reservation prices.</a:t>
            </a:r>
          </a:p>
          <a:p>
            <a:endParaRPr lang="en-GB" dirty="0"/>
          </a:p>
        </p:txBody>
      </p:sp>
    </p:spTree>
    <p:extLst>
      <p:ext uri="{BB962C8B-B14F-4D97-AF65-F5344CB8AC3E}">
        <p14:creationId xmlns:p14="http://schemas.microsoft.com/office/powerpoint/2010/main" val="17116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Experimental Economics and</a:t>
            </a:r>
            <a:br>
              <a:rPr lang="en-GB" dirty="0"/>
            </a:br>
            <a:r>
              <a:rPr lang="en-GB" dirty="0"/>
              <a:t>Behavioural Economics</a:t>
            </a:r>
          </a:p>
        </p:txBody>
      </p:sp>
      <p:sp>
        <p:nvSpPr>
          <p:cNvPr id="3" name="Content Placeholder 2"/>
          <p:cNvSpPr>
            <a:spLocks noGrp="1"/>
          </p:cNvSpPr>
          <p:nvPr>
            <p:ph idx="1"/>
          </p:nvPr>
        </p:nvSpPr>
        <p:spPr/>
        <p:txBody>
          <a:bodyPr>
            <a:normAutofit fontScale="92500" lnSpcReduction="10000"/>
          </a:bodyPr>
          <a:lstStyle/>
          <a:p>
            <a:r>
              <a:rPr lang="en-GB" dirty="0"/>
              <a:t>These are very closely interlinked. Each feeds into the other.</a:t>
            </a:r>
          </a:p>
          <a:p>
            <a:r>
              <a:rPr lang="en-GB" dirty="0"/>
              <a:t>Behavioural Economics is a branch of Economics which describes the economic behaviour of human beings. </a:t>
            </a:r>
          </a:p>
          <a:p>
            <a:r>
              <a:rPr lang="en-GB" sz="1200" dirty="0"/>
              <a:t>(This really is what economics ought to be about, but conventional (neoclassical) economics has too strong assumptions about human rationality. Behavioral economics relaxes these assumptions.)</a:t>
            </a:r>
          </a:p>
          <a:p>
            <a:r>
              <a:rPr lang="en-GB" dirty="0"/>
              <a:t>Experimental Economics is a </a:t>
            </a:r>
            <a:r>
              <a:rPr lang="en-GB" i="1" dirty="0"/>
              <a:t>method</a:t>
            </a:r>
            <a:r>
              <a:rPr lang="en-GB" dirty="0"/>
              <a:t> by which economic theories (both behavioural and conventional) are tested for their validity.</a:t>
            </a:r>
          </a:p>
          <a:p>
            <a:r>
              <a:rPr lang="en-GB" dirty="0"/>
              <a:t>If the test shows that the theory is valid, all well and good.</a:t>
            </a:r>
          </a:p>
          <a:p>
            <a:r>
              <a:rPr lang="en-GB" dirty="0"/>
              <a:t>If not, the theory is revised…</a:t>
            </a:r>
          </a:p>
          <a:p>
            <a:r>
              <a:rPr lang="en-GB" dirty="0"/>
              <a:t>… and then tested again, and so on, until it is valid.</a:t>
            </a:r>
          </a:p>
          <a:p>
            <a:endParaRPr lang="en-GB" sz="1200" dirty="0"/>
          </a:p>
        </p:txBody>
      </p:sp>
    </p:spTree>
    <p:extLst>
      <p:ext uri="{BB962C8B-B14F-4D97-AF65-F5344CB8AC3E}">
        <p14:creationId xmlns:p14="http://schemas.microsoft.com/office/powerpoint/2010/main" val="310522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The classic example from smith 1962</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3888432" cy="481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2120" y="1916832"/>
            <a:ext cx="2448272" cy="1200329"/>
          </a:xfrm>
          <a:prstGeom prst="rect">
            <a:avLst/>
          </a:prstGeom>
          <a:noFill/>
        </p:spPr>
        <p:txBody>
          <a:bodyPr wrap="square" rtlCol="0">
            <a:spAutoFit/>
          </a:bodyPr>
          <a:lstStyle/>
          <a:p>
            <a:r>
              <a:rPr lang="en-GB" dirty="0"/>
              <a:t>11 potential buyers with reservation prices from 3.25 to 0.75.</a:t>
            </a:r>
          </a:p>
        </p:txBody>
      </p:sp>
      <p:sp>
        <p:nvSpPr>
          <p:cNvPr id="5" name="TextBox 4"/>
          <p:cNvSpPr txBox="1"/>
          <p:nvPr/>
        </p:nvSpPr>
        <p:spPr>
          <a:xfrm>
            <a:off x="5652120" y="3573016"/>
            <a:ext cx="2376264" cy="1200329"/>
          </a:xfrm>
          <a:prstGeom prst="rect">
            <a:avLst/>
          </a:prstGeom>
          <a:noFill/>
        </p:spPr>
        <p:txBody>
          <a:bodyPr wrap="square" rtlCol="0">
            <a:spAutoFit/>
          </a:bodyPr>
          <a:lstStyle/>
          <a:p>
            <a:r>
              <a:rPr lang="en-GB" dirty="0"/>
              <a:t>11 potential sellers with reservation prices from 0.75 to 3.25.</a:t>
            </a:r>
          </a:p>
        </p:txBody>
      </p:sp>
      <p:sp>
        <p:nvSpPr>
          <p:cNvPr id="6" name="TextBox 5"/>
          <p:cNvSpPr txBox="1"/>
          <p:nvPr/>
        </p:nvSpPr>
        <p:spPr>
          <a:xfrm>
            <a:off x="5724128" y="5085184"/>
            <a:ext cx="2160240" cy="646331"/>
          </a:xfrm>
          <a:prstGeom prst="rect">
            <a:avLst/>
          </a:prstGeom>
          <a:noFill/>
        </p:spPr>
        <p:txBody>
          <a:bodyPr wrap="square" rtlCol="0">
            <a:spAutoFit/>
          </a:bodyPr>
          <a:lstStyle/>
          <a:p>
            <a:r>
              <a:rPr lang="en-GB" dirty="0"/>
              <a:t>Equilibrium price 2.00.</a:t>
            </a:r>
          </a:p>
        </p:txBody>
      </p:sp>
    </p:spTree>
    <p:extLst>
      <p:ext uri="{BB962C8B-B14F-4D97-AF65-F5344CB8AC3E}">
        <p14:creationId xmlns:p14="http://schemas.microsoft.com/office/powerpoint/2010/main" val="279031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1?</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60032" y="1752600"/>
            <a:ext cx="2448272" cy="4268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3279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2?</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36096" y="1916832"/>
            <a:ext cx="1944216"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4457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3?</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940152" y="1844824"/>
            <a:ext cx="1368152" cy="4248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82307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4?</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732240" y="1844824"/>
            <a:ext cx="576064" cy="4176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8044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What happened in period 5?</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7" y="1752600"/>
            <a:ext cx="7344815" cy="4844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236296" y="4174976"/>
            <a:ext cx="3504510" cy="830997"/>
          </a:xfrm>
          <a:prstGeom prst="rect">
            <a:avLst/>
          </a:prstGeom>
          <a:noFill/>
        </p:spPr>
        <p:txBody>
          <a:bodyPr wrap="square" rtlCol="0">
            <a:spAutoFit/>
          </a:bodyPr>
          <a:lstStyle/>
          <a:p>
            <a:r>
              <a:rPr lang="en-GB" sz="4800" dirty="0">
                <a:solidFill>
                  <a:srgbClr val="FF0000"/>
                </a:solidFill>
              </a:rPr>
              <a:t>Magic!?</a:t>
            </a:r>
          </a:p>
        </p:txBody>
      </p:sp>
      <p:sp>
        <p:nvSpPr>
          <p:cNvPr id="3" name="Rectangle 2"/>
          <p:cNvSpPr/>
          <p:nvPr/>
        </p:nvSpPr>
        <p:spPr>
          <a:xfrm>
            <a:off x="8774753" y="309524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9795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theorists are vindicated!</a:t>
            </a:r>
          </a:p>
        </p:txBody>
      </p:sp>
      <p:sp>
        <p:nvSpPr>
          <p:cNvPr id="5" name="TextBox 4"/>
          <p:cNvSpPr txBox="1"/>
          <p:nvPr/>
        </p:nvSpPr>
        <p:spPr>
          <a:xfrm>
            <a:off x="755576" y="1363465"/>
            <a:ext cx="2304256" cy="584775"/>
          </a:xfrm>
          <a:prstGeom prst="rect">
            <a:avLst/>
          </a:prstGeom>
          <a:noFill/>
        </p:spPr>
        <p:txBody>
          <a:bodyPr wrap="square" rtlCol="0">
            <a:spAutoFit/>
          </a:bodyPr>
          <a:lstStyle/>
          <a:p>
            <a:r>
              <a:rPr lang="en-GB" sz="3200" dirty="0"/>
              <a:t>But…</a:t>
            </a:r>
          </a:p>
        </p:txBody>
      </p:sp>
      <p:sp>
        <p:nvSpPr>
          <p:cNvPr id="6" name="TextBox 5"/>
          <p:cNvSpPr txBox="1"/>
          <p:nvPr/>
        </p:nvSpPr>
        <p:spPr>
          <a:xfrm>
            <a:off x="580910" y="2850736"/>
            <a:ext cx="7951530" cy="923330"/>
          </a:xfrm>
          <a:prstGeom prst="rect">
            <a:avLst/>
          </a:prstGeom>
          <a:noFill/>
        </p:spPr>
        <p:txBody>
          <a:bodyPr wrap="square" rtlCol="0">
            <a:spAutoFit/>
          </a:bodyPr>
          <a:lstStyle/>
          <a:p>
            <a:r>
              <a:rPr lang="en-GB" dirty="0"/>
              <a:t>All subjects endowed at the start with units of an asset that paid a random dividend with mean 24 cents each period. Endowed also with ultimately worthless experimental money with which to trade.</a:t>
            </a:r>
          </a:p>
        </p:txBody>
      </p:sp>
      <p:cxnSp>
        <p:nvCxnSpPr>
          <p:cNvPr id="15" name="Straight Connector 14"/>
          <p:cNvCxnSpPr/>
          <p:nvPr/>
        </p:nvCxnSpPr>
        <p:spPr>
          <a:xfrm>
            <a:off x="4788024" y="458112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9599" y="2142071"/>
            <a:ext cx="4690708" cy="369332"/>
          </a:xfrm>
          <a:prstGeom prst="rect">
            <a:avLst/>
          </a:prstGeom>
          <a:noFill/>
        </p:spPr>
        <p:txBody>
          <a:bodyPr wrap="none" rtlCol="0">
            <a:spAutoFit/>
          </a:bodyPr>
          <a:lstStyle/>
          <a:p>
            <a:r>
              <a:rPr lang="en-GB" dirty="0"/>
              <a:t>A repeated market – repeated 15 times.</a:t>
            </a:r>
          </a:p>
        </p:txBody>
      </p:sp>
      <p:sp>
        <p:nvSpPr>
          <p:cNvPr id="20" name="TextBox 19"/>
          <p:cNvSpPr txBox="1"/>
          <p:nvPr/>
        </p:nvSpPr>
        <p:spPr>
          <a:xfrm>
            <a:off x="609599" y="2529922"/>
            <a:ext cx="3713123" cy="276999"/>
          </a:xfrm>
          <a:prstGeom prst="rect">
            <a:avLst/>
          </a:prstGeom>
          <a:noFill/>
        </p:spPr>
        <p:txBody>
          <a:bodyPr wrap="square" rtlCol="0">
            <a:spAutoFit/>
          </a:bodyPr>
          <a:lstStyle/>
          <a:p>
            <a:r>
              <a:rPr lang="en-GB" sz="1200" dirty="0"/>
              <a:t>From Smith, </a:t>
            </a:r>
            <a:r>
              <a:rPr lang="en-GB" sz="1200" dirty="0" err="1"/>
              <a:t>Suchanek</a:t>
            </a:r>
            <a:r>
              <a:rPr lang="en-GB" sz="1200" dirty="0"/>
              <a:t> and Williams 1998</a:t>
            </a:r>
          </a:p>
        </p:txBody>
      </p:sp>
      <p:sp>
        <p:nvSpPr>
          <p:cNvPr id="3" name="Content Placeholder 2"/>
          <p:cNvSpPr>
            <a:spLocks noGrp="1"/>
          </p:cNvSpPr>
          <p:nvPr>
            <p:ph idx="1"/>
          </p:nvPr>
        </p:nvSpPr>
        <p:spPr>
          <a:xfrm>
            <a:off x="609599" y="2159911"/>
            <a:ext cx="6347714" cy="3880773"/>
          </a:xfrm>
        </p:spPr>
        <p:txBody>
          <a:bodyPr/>
          <a:lstStyle/>
          <a:p>
            <a:pPr marL="0" indent="0">
              <a:buNone/>
            </a:pPr>
            <a:endParaRPr lang="en-GB" dirty="0"/>
          </a:p>
          <a:p>
            <a:pPr marL="0" indent="0">
              <a:buNone/>
            </a:pPr>
            <a:endParaRPr lang="en-GB" dirty="0"/>
          </a:p>
        </p:txBody>
      </p:sp>
      <p:sp>
        <p:nvSpPr>
          <p:cNvPr id="4" name="TextBox 3"/>
          <p:cNvSpPr txBox="1"/>
          <p:nvPr/>
        </p:nvSpPr>
        <p:spPr>
          <a:xfrm>
            <a:off x="609599" y="4077072"/>
            <a:ext cx="7202761" cy="2031325"/>
          </a:xfrm>
          <a:prstGeom prst="rect">
            <a:avLst/>
          </a:prstGeom>
          <a:noFill/>
        </p:spPr>
        <p:txBody>
          <a:bodyPr wrap="square" rtlCol="0">
            <a:spAutoFit/>
          </a:bodyPr>
          <a:lstStyle/>
          <a:p>
            <a:r>
              <a:rPr lang="en-GB" dirty="0"/>
              <a:t>Note what should be the equilibrium price of the asset: </a:t>
            </a:r>
          </a:p>
          <a:p>
            <a:endParaRPr lang="en-GB" dirty="0"/>
          </a:p>
          <a:p>
            <a:r>
              <a:rPr lang="en-GB" dirty="0"/>
              <a:t>At the start with 15 periods to go, in each of which the expected dividend is 24, the price should be the value of the asset=15*24=360. (This assumes that subjects are risk-neutral.)</a:t>
            </a:r>
          </a:p>
          <a:p>
            <a:endParaRPr lang="en-GB" dirty="0"/>
          </a:p>
          <a:p>
            <a:r>
              <a:rPr lang="en-GB" dirty="0"/>
              <a:t>Then the price should fall 24 cents each period.</a:t>
            </a:r>
          </a:p>
        </p:txBody>
      </p:sp>
    </p:spTree>
    <p:extLst>
      <p:ext uri="{BB962C8B-B14F-4D97-AF65-F5344CB8AC3E}">
        <p14:creationId xmlns:p14="http://schemas.microsoft.com/office/powerpoint/2010/main" val="3740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nodePh="1">
                                  <p:stCondLst>
                                    <p:cond delay="0"/>
                                  </p:stCondLst>
                                  <p:endCondLst>
                                    <p:cond evt="begin" delay="0">
                                      <p:tn val="19"/>
                                    </p:cond>
                                  </p:end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p:bldP spid="20" grpId="0"/>
      <p:bldP spid="3" grpId="0" build="p"/>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happened</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539870"/>
            <a:ext cx="7202761" cy="3881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3648" y="5445224"/>
            <a:ext cx="6264696" cy="646331"/>
          </a:xfrm>
          <a:prstGeom prst="rect">
            <a:avLst/>
          </a:prstGeom>
          <a:noFill/>
        </p:spPr>
        <p:txBody>
          <a:bodyPr wrap="square" rtlCol="0">
            <a:spAutoFit/>
          </a:bodyPr>
          <a:lstStyle/>
          <a:p>
            <a:r>
              <a:rPr lang="en-GB" dirty="0"/>
              <a:t>We observe a bubble and a crash! </a:t>
            </a:r>
          </a:p>
          <a:p>
            <a:r>
              <a:rPr lang="en-GB" dirty="0"/>
              <a:t>What was happening?</a:t>
            </a:r>
          </a:p>
        </p:txBody>
      </p:sp>
    </p:spTree>
    <p:extLst>
      <p:ext uri="{BB962C8B-B14F-4D97-AF65-F5344CB8AC3E}">
        <p14:creationId xmlns:p14="http://schemas.microsoft.com/office/powerpoint/2010/main" val="343797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Game theory</a:t>
            </a:r>
          </a:p>
        </p:txBody>
      </p:sp>
      <p:sp>
        <p:nvSpPr>
          <p:cNvPr id="3" name="Content Placeholder 2"/>
          <p:cNvSpPr>
            <a:spLocks noGrp="1"/>
          </p:cNvSpPr>
          <p:nvPr>
            <p:ph idx="1"/>
          </p:nvPr>
        </p:nvSpPr>
        <p:spPr/>
        <p:txBody>
          <a:bodyPr/>
          <a:lstStyle/>
          <a:p>
            <a:r>
              <a:rPr lang="en-GB" dirty="0">
                <a:solidFill>
                  <a:schemeClr val="tx1"/>
                </a:solidFill>
              </a:rPr>
              <a:t>Again here theorists are obsessed with equilibrium – here the Nash Equilibrium…</a:t>
            </a:r>
          </a:p>
          <a:p>
            <a:r>
              <a:rPr lang="en-GB" dirty="0">
                <a:solidFill>
                  <a:schemeClr val="tx1"/>
                </a:solidFill>
              </a:rPr>
              <a:t>… in which everybody is doing the best for themselves given what everyone else is doing.</a:t>
            </a:r>
          </a:p>
          <a:p>
            <a:r>
              <a:rPr lang="en-GB" dirty="0">
                <a:solidFill>
                  <a:srgbClr val="FF0000"/>
                </a:solidFill>
              </a:rPr>
              <a:t>It is an equilibrium in the sense that once we are there, no individual can gain by changing his or her decision.</a:t>
            </a:r>
          </a:p>
          <a:p>
            <a:endParaRPr lang="en-GB" dirty="0">
              <a:solidFill>
                <a:schemeClr val="tx1"/>
              </a:solidFill>
            </a:endParaRPr>
          </a:p>
          <a:p>
            <a:r>
              <a:rPr lang="en-GB" dirty="0">
                <a:solidFill>
                  <a:schemeClr val="tx1"/>
                </a:solidFill>
              </a:rPr>
              <a:t>But is it attained?</a:t>
            </a:r>
          </a:p>
          <a:p>
            <a:r>
              <a:rPr lang="en-GB" dirty="0">
                <a:solidFill>
                  <a:schemeClr val="tx1"/>
                </a:solidFill>
              </a:rPr>
              <a:t>Only experiments can tell us.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509120"/>
            <a:ext cx="147637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11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CE41-BCD2-4FEB-872B-7B05E92932F8}"/>
              </a:ext>
            </a:extLst>
          </p:cNvPr>
          <p:cNvSpPr>
            <a:spLocks noGrp="1"/>
          </p:cNvSpPr>
          <p:nvPr>
            <p:ph type="title"/>
          </p:nvPr>
        </p:nvSpPr>
        <p:spPr/>
        <p:txBody>
          <a:bodyPr/>
          <a:lstStyle/>
          <a:p>
            <a:r>
              <a:rPr lang="en-GB" dirty="0"/>
              <a:t>A simple two-person game</a:t>
            </a:r>
          </a:p>
        </p:txBody>
      </p:sp>
      <p:sp>
        <p:nvSpPr>
          <p:cNvPr id="3" name="Content Placeholder 2">
            <a:extLst>
              <a:ext uri="{FF2B5EF4-FFF2-40B4-BE49-F238E27FC236}">
                <a16:creationId xmlns:a16="http://schemas.microsoft.com/office/drawing/2014/main" id="{277FC54A-C67F-47D4-A37E-9B4F82F9C064}"/>
              </a:ext>
            </a:extLst>
          </p:cNvPr>
          <p:cNvSpPr>
            <a:spLocks noGrp="1"/>
          </p:cNvSpPr>
          <p:nvPr>
            <p:ph idx="1"/>
          </p:nvPr>
        </p:nvSpPr>
        <p:spPr>
          <a:xfrm>
            <a:off x="609598" y="2204864"/>
            <a:ext cx="6347714" cy="3880773"/>
          </a:xfrm>
        </p:spPr>
        <p:txBody>
          <a:bodyPr>
            <a:normAutofit fontScale="92500" lnSpcReduction="20000"/>
          </a:bodyPr>
          <a:lstStyle/>
          <a:p>
            <a:r>
              <a:rPr lang="en-GB" dirty="0"/>
              <a:t>Two Players, </a:t>
            </a:r>
            <a:r>
              <a:rPr lang="en-GB" dirty="0">
                <a:solidFill>
                  <a:srgbClr val="FF0000"/>
                </a:solidFill>
              </a:rPr>
              <a:t>Red</a:t>
            </a:r>
            <a:r>
              <a:rPr lang="en-GB" dirty="0"/>
              <a:t> and </a:t>
            </a:r>
            <a:r>
              <a:rPr lang="en-GB" dirty="0">
                <a:solidFill>
                  <a:srgbClr val="0070C0"/>
                </a:solidFill>
              </a:rPr>
              <a:t>Blue</a:t>
            </a:r>
            <a:r>
              <a:rPr lang="en-GB" dirty="0"/>
              <a:t>. </a:t>
            </a:r>
          </a:p>
          <a:p>
            <a:r>
              <a:rPr lang="en-GB" dirty="0">
                <a:solidFill>
                  <a:srgbClr val="FF0000"/>
                </a:solidFill>
              </a:rPr>
              <a:t>Red</a:t>
            </a:r>
            <a:r>
              <a:rPr lang="en-GB" dirty="0"/>
              <a:t> chooses a row, </a:t>
            </a:r>
            <a:r>
              <a:rPr lang="en-GB" dirty="0">
                <a:solidFill>
                  <a:srgbClr val="0070C0"/>
                </a:solidFill>
              </a:rPr>
              <a:t>Blue</a:t>
            </a:r>
            <a:r>
              <a:rPr lang="en-GB" dirty="0"/>
              <a:t> a column. </a:t>
            </a:r>
          </a:p>
          <a:p>
            <a:r>
              <a:rPr lang="en-GB" dirty="0"/>
              <a:t>The payoffs to </a:t>
            </a:r>
            <a:r>
              <a:rPr lang="en-GB" dirty="0">
                <a:solidFill>
                  <a:schemeClr val="accent4"/>
                </a:solidFill>
              </a:rPr>
              <a:t>Red</a:t>
            </a:r>
            <a:r>
              <a:rPr lang="en-GB" dirty="0"/>
              <a:t> are in </a:t>
            </a:r>
            <a:r>
              <a:rPr lang="en-GB" dirty="0">
                <a:solidFill>
                  <a:schemeClr val="accent4"/>
                </a:solidFill>
              </a:rPr>
              <a:t>Red</a:t>
            </a:r>
            <a:r>
              <a:rPr lang="en-GB" dirty="0"/>
              <a:t>; those to </a:t>
            </a:r>
            <a:r>
              <a:rPr lang="en-GB" dirty="0">
                <a:solidFill>
                  <a:srgbClr val="00B0F0"/>
                </a:solidFill>
              </a:rPr>
              <a:t>Blue</a:t>
            </a:r>
            <a:r>
              <a:rPr lang="en-GB" dirty="0"/>
              <a:t> in </a:t>
            </a:r>
            <a:r>
              <a:rPr lang="en-GB" dirty="0">
                <a:solidFill>
                  <a:srgbClr val="00B0F0"/>
                </a:solidFill>
              </a:rPr>
              <a:t>Blue.</a:t>
            </a: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r>
              <a:rPr lang="en-GB" dirty="0">
                <a:solidFill>
                  <a:schemeClr val="tx1"/>
                </a:solidFill>
              </a:rPr>
              <a:t>They choose simultaneously.</a:t>
            </a:r>
          </a:p>
          <a:p>
            <a:r>
              <a:rPr lang="en-GB" dirty="0">
                <a:solidFill>
                  <a:schemeClr val="tx1"/>
                </a:solidFill>
              </a:rPr>
              <a:t>What is the Nash Equilibrium?</a:t>
            </a:r>
          </a:p>
          <a:p>
            <a:r>
              <a:rPr lang="en-GB" dirty="0">
                <a:solidFill>
                  <a:schemeClr val="tx1"/>
                </a:solidFill>
              </a:rPr>
              <a:t>Is it achieved?</a:t>
            </a:r>
          </a:p>
        </p:txBody>
      </p:sp>
      <p:graphicFrame>
        <p:nvGraphicFramePr>
          <p:cNvPr id="4" name="Table 3">
            <a:extLst>
              <a:ext uri="{FF2B5EF4-FFF2-40B4-BE49-F238E27FC236}">
                <a16:creationId xmlns:a16="http://schemas.microsoft.com/office/drawing/2014/main" id="{2F567594-1DFB-4B21-B2CA-BD6BE7ECE703}"/>
              </a:ext>
            </a:extLst>
          </p:cNvPr>
          <p:cNvGraphicFramePr>
            <a:graphicFrameLocks noGrp="1"/>
          </p:cNvGraphicFramePr>
          <p:nvPr>
            <p:extLst>
              <p:ext uri="{D42A27DB-BD31-4B8C-83A1-F6EECF244321}">
                <p14:modId xmlns:p14="http://schemas.microsoft.com/office/powerpoint/2010/main" val="283029397"/>
              </p:ext>
            </p:extLst>
          </p:nvPr>
        </p:nvGraphicFramePr>
        <p:xfrm>
          <a:off x="1043608" y="3284984"/>
          <a:ext cx="4871294" cy="1165105"/>
        </p:xfrm>
        <a:graphic>
          <a:graphicData uri="http://schemas.openxmlformats.org/drawingml/2006/table">
            <a:tbl>
              <a:tblPr firstRow="1" bandRow="1">
                <a:tableStyleId>{5C22544A-7EE6-4342-B048-85BDC9FD1C3A}</a:tableStyleId>
              </a:tblPr>
              <a:tblGrid>
                <a:gridCol w="903684">
                  <a:extLst>
                    <a:ext uri="{9D8B030D-6E8A-4147-A177-3AD203B41FA5}">
                      <a16:colId xmlns:a16="http://schemas.microsoft.com/office/drawing/2014/main" val="1251664811"/>
                    </a:ext>
                  </a:extLst>
                </a:gridCol>
                <a:gridCol w="1983805">
                  <a:extLst>
                    <a:ext uri="{9D8B030D-6E8A-4147-A177-3AD203B41FA5}">
                      <a16:colId xmlns:a16="http://schemas.microsoft.com/office/drawing/2014/main" val="2090758643"/>
                    </a:ext>
                  </a:extLst>
                </a:gridCol>
                <a:gridCol w="1983805">
                  <a:extLst>
                    <a:ext uri="{9D8B030D-6E8A-4147-A177-3AD203B41FA5}">
                      <a16:colId xmlns:a16="http://schemas.microsoft.com/office/drawing/2014/main" val="875801397"/>
                    </a:ext>
                  </a:extLst>
                </a:gridCol>
              </a:tblGrid>
              <a:tr h="384805">
                <a:tc>
                  <a:txBody>
                    <a:bodyPr/>
                    <a:lstStyle/>
                    <a:p>
                      <a:pPr algn="ctr"/>
                      <a:endParaRPr lang="en-GB" dirty="0">
                        <a:highlight>
                          <a:srgbClr val="FFFF00"/>
                        </a:highlight>
                      </a:endParaRPr>
                    </a:p>
                  </a:txBody>
                  <a:tcPr/>
                </a:tc>
                <a:tc>
                  <a:txBody>
                    <a:bodyPr/>
                    <a:lstStyle/>
                    <a:p>
                      <a:pPr algn="ctr"/>
                      <a:r>
                        <a:rPr lang="en-GB" dirty="0">
                          <a:solidFill>
                            <a:srgbClr val="00B0F0"/>
                          </a:solidFill>
                          <a:highlight>
                            <a:srgbClr val="FFFF00"/>
                          </a:highlight>
                        </a:rPr>
                        <a:t>Column 1</a:t>
                      </a:r>
                    </a:p>
                  </a:txBody>
                  <a:tcPr/>
                </a:tc>
                <a:tc>
                  <a:txBody>
                    <a:bodyPr/>
                    <a:lstStyle/>
                    <a:p>
                      <a:pPr algn="ctr"/>
                      <a:r>
                        <a:rPr lang="en-GB" dirty="0">
                          <a:solidFill>
                            <a:srgbClr val="00B0F0"/>
                          </a:solidFill>
                          <a:highlight>
                            <a:srgbClr val="FFFF00"/>
                          </a:highlight>
                        </a:rPr>
                        <a:t>Column 2</a:t>
                      </a:r>
                    </a:p>
                  </a:txBody>
                  <a:tcPr/>
                </a:tc>
                <a:extLst>
                  <a:ext uri="{0D108BD9-81ED-4DB2-BD59-A6C34878D82A}">
                    <a16:rowId xmlns:a16="http://schemas.microsoft.com/office/drawing/2014/main" val="17692468"/>
                  </a:ext>
                </a:extLst>
              </a:tr>
              <a:tr h="390150">
                <a:tc>
                  <a:txBody>
                    <a:bodyPr/>
                    <a:lstStyle/>
                    <a:p>
                      <a:pPr algn="ctr"/>
                      <a:r>
                        <a:rPr lang="en-GB" dirty="0">
                          <a:solidFill>
                            <a:srgbClr val="FF0000"/>
                          </a:solidFill>
                          <a:highlight>
                            <a:srgbClr val="FFFF00"/>
                          </a:highlight>
                        </a:rPr>
                        <a:t>Row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€5</a:t>
                      </a:r>
                      <a:r>
                        <a:rPr lang="en-GB" dirty="0"/>
                        <a:t>, </a:t>
                      </a:r>
                      <a:r>
                        <a:rPr lang="en-GB" dirty="0">
                          <a:solidFill>
                            <a:srgbClr val="00B0F0"/>
                          </a:solidFill>
                        </a:rPr>
                        <a:t>€5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€20</a:t>
                      </a:r>
                      <a:r>
                        <a:rPr lang="en-GB" dirty="0"/>
                        <a:t>, </a:t>
                      </a:r>
                      <a:r>
                        <a:rPr lang="en-GB" dirty="0">
                          <a:solidFill>
                            <a:srgbClr val="00B0F0"/>
                          </a:solidFill>
                        </a:rPr>
                        <a:t>€4</a:t>
                      </a:r>
                    </a:p>
                  </a:txBody>
                  <a:tcPr/>
                </a:tc>
                <a:extLst>
                  <a:ext uri="{0D108BD9-81ED-4DB2-BD59-A6C34878D82A}">
                    <a16:rowId xmlns:a16="http://schemas.microsoft.com/office/drawing/2014/main" val="2822169813"/>
                  </a:ext>
                </a:extLst>
              </a:tr>
              <a:tr h="390150">
                <a:tc>
                  <a:txBody>
                    <a:bodyPr/>
                    <a:lstStyle/>
                    <a:p>
                      <a:pPr algn="ctr"/>
                      <a:r>
                        <a:rPr lang="en-GB" dirty="0">
                          <a:solidFill>
                            <a:srgbClr val="FF0000"/>
                          </a:solidFill>
                          <a:highlight>
                            <a:srgbClr val="FFFF00"/>
                          </a:highlight>
                        </a:rPr>
                        <a:t>Row 2</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€4</a:t>
                      </a:r>
                      <a:r>
                        <a:rPr lang="en-GB" dirty="0"/>
                        <a:t>,</a:t>
                      </a:r>
                      <a:r>
                        <a:rPr lang="en-GB" dirty="0">
                          <a:solidFill>
                            <a:srgbClr val="00B0F0"/>
                          </a:solidFill>
                        </a:rPr>
                        <a:t>€20</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€10</a:t>
                      </a:r>
                      <a:r>
                        <a:rPr lang="en-GB" dirty="0"/>
                        <a:t>, </a:t>
                      </a:r>
                      <a:r>
                        <a:rPr lang="en-GB" dirty="0">
                          <a:solidFill>
                            <a:srgbClr val="00B0F0"/>
                          </a:solidFill>
                        </a:rPr>
                        <a:t>€10</a:t>
                      </a:r>
                    </a:p>
                  </a:txBody>
                  <a:tcPr/>
                </a:tc>
                <a:extLst>
                  <a:ext uri="{0D108BD9-81ED-4DB2-BD59-A6C34878D82A}">
                    <a16:rowId xmlns:a16="http://schemas.microsoft.com/office/drawing/2014/main" val="2719770267"/>
                  </a:ext>
                </a:extLst>
              </a:tr>
            </a:tbl>
          </a:graphicData>
        </a:graphic>
      </p:graphicFrame>
    </p:spTree>
    <p:extLst>
      <p:ext uri="{BB962C8B-B14F-4D97-AF65-F5344CB8AC3E}">
        <p14:creationId xmlns:p14="http://schemas.microsoft.com/office/powerpoint/2010/main" val="124753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Preamble</a:t>
            </a:r>
          </a:p>
        </p:txBody>
      </p:sp>
      <p:sp>
        <p:nvSpPr>
          <p:cNvPr id="3" name="Content Placeholder 2"/>
          <p:cNvSpPr>
            <a:spLocks noGrp="1"/>
          </p:cNvSpPr>
          <p:nvPr>
            <p:ph idx="1"/>
          </p:nvPr>
        </p:nvSpPr>
        <p:spPr/>
        <p:txBody>
          <a:bodyPr/>
          <a:lstStyle/>
          <a:p>
            <a:r>
              <a:rPr lang="en-GB" dirty="0"/>
              <a:t>This is a lecture on experimental </a:t>
            </a:r>
            <a:r>
              <a:rPr lang="en-GB" b="1" dirty="0"/>
              <a:t>economics,</a:t>
            </a:r>
          </a:p>
          <a:p>
            <a:r>
              <a:rPr lang="en-GB" dirty="0"/>
              <a:t>And not on experimental psychology</a:t>
            </a:r>
          </a:p>
          <a:p>
            <a:r>
              <a:rPr lang="en-GB" dirty="0"/>
              <a:t>Or experimental anything-else.</a:t>
            </a:r>
          </a:p>
          <a:p>
            <a:endParaRPr lang="en-GB" dirty="0"/>
          </a:p>
          <a:p>
            <a:endParaRPr lang="en-GB" dirty="0"/>
          </a:p>
          <a:p>
            <a:endParaRPr lang="en-GB" dirty="0"/>
          </a:p>
          <a:p>
            <a:r>
              <a:rPr lang="en-GB" dirty="0"/>
              <a:t>I presume a basic understanding of economics.</a:t>
            </a:r>
          </a:p>
          <a:p>
            <a:r>
              <a:rPr lang="en-GB" dirty="0"/>
              <a:t>Stop me if I am assuming too much.</a:t>
            </a:r>
          </a:p>
        </p:txBody>
      </p:sp>
    </p:spTree>
    <p:extLst>
      <p:ext uri="{BB962C8B-B14F-4D97-AF65-F5344CB8AC3E}">
        <p14:creationId xmlns:p14="http://schemas.microsoft.com/office/powerpoint/2010/main" val="4454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Setting up an experiment to test the equilibrium of a game</a:t>
            </a:r>
          </a:p>
        </p:txBody>
      </p:sp>
      <p:sp>
        <p:nvSpPr>
          <p:cNvPr id="3" name="Content Placeholder 2"/>
          <p:cNvSpPr>
            <a:spLocks noGrp="1"/>
          </p:cNvSpPr>
          <p:nvPr>
            <p:ph idx="1"/>
          </p:nvPr>
        </p:nvSpPr>
        <p:spPr/>
        <p:txBody>
          <a:bodyPr/>
          <a:lstStyle/>
          <a:p>
            <a:r>
              <a:rPr lang="en-GB" dirty="0"/>
              <a:t>Decide the number of players in the game.</a:t>
            </a:r>
          </a:p>
          <a:p>
            <a:r>
              <a:rPr lang="en-GB" dirty="0"/>
              <a:t>Show them all the </a:t>
            </a:r>
            <a:r>
              <a:rPr lang="en-GB" i="1" dirty="0"/>
              <a:t>Payoff ‘Matrix’ </a:t>
            </a:r>
            <a:r>
              <a:rPr lang="en-GB" dirty="0"/>
              <a:t>which specifies, for each player, the payoff he/she would get for each set of decision of all the players.</a:t>
            </a:r>
          </a:p>
          <a:p>
            <a:r>
              <a:rPr lang="en-GB" dirty="0"/>
              <a:t>Get them all (in a simultaneous play game) to simultaneously take their decision.</a:t>
            </a:r>
          </a:p>
          <a:p>
            <a:r>
              <a:rPr lang="en-GB" dirty="0"/>
              <a:t>Use the Payoff ‘Matrix’ to determine the payoff of each player.</a:t>
            </a:r>
          </a:p>
          <a:p>
            <a:r>
              <a:rPr lang="en-GB" dirty="0"/>
              <a:t>Pay them.</a:t>
            </a:r>
          </a:p>
          <a:p>
            <a:r>
              <a:rPr lang="en-GB" dirty="0"/>
              <a:t>End of experiment.</a:t>
            </a:r>
          </a:p>
        </p:txBody>
      </p:sp>
    </p:spTree>
    <p:extLst>
      <p:ext uri="{BB962C8B-B14F-4D97-AF65-F5344CB8AC3E}">
        <p14:creationId xmlns:p14="http://schemas.microsoft.com/office/powerpoint/2010/main" val="135857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CE41-BCD2-4FEB-872B-7B05E92932F8}"/>
              </a:ext>
            </a:extLst>
          </p:cNvPr>
          <p:cNvSpPr>
            <a:spLocks noGrp="1"/>
          </p:cNvSpPr>
          <p:nvPr>
            <p:ph type="title"/>
          </p:nvPr>
        </p:nvSpPr>
        <p:spPr/>
        <p:txBody>
          <a:bodyPr/>
          <a:lstStyle/>
          <a:p>
            <a:r>
              <a:rPr lang="en-GB" dirty="0"/>
              <a:t>A second simple two-person game</a:t>
            </a:r>
          </a:p>
        </p:txBody>
      </p:sp>
      <p:sp>
        <p:nvSpPr>
          <p:cNvPr id="3" name="Content Placeholder 2">
            <a:extLst>
              <a:ext uri="{FF2B5EF4-FFF2-40B4-BE49-F238E27FC236}">
                <a16:creationId xmlns:a16="http://schemas.microsoft.com/office/drawing/2014/main" id="{277FC54A-C67F-47D4-A37E-9B4F82F9C064}"/>
              </a:ext>
            </a:extLst>
          </p:cNvPr>
          <p:cNvSpPr>
            <a:spLocks noGrp="1"/>
          </p:cNvSpPr>
          <p:nvPr>
            <p:ph idx="1"/>
          </p:nvPr>
        </p:nvSpPr>
        <p:spPr>
          <a:xfrm>
            <a:off x="609598" y="2204864"/>
            <a:ext cx="6347714" cy="3880773"/>
          </a:xfrm>
        </p:spPr>
        <p:txBody>
          <a:bodyPr>
            <a:normAutofit fontScale="92500" lnSpcReduction="20000"/>
          </a:bodyPr>
          <a:lstStyle/>
          <a:p>
            <a:r>
              <a:rPr lang="en-GB" dirty="0"/>
              <a:t>Two Players, </a:t>
            </a:r>
            <a:r>
              <a:rPr lang="en-GB" dirty="0">
                <a:solidFill>
                  <a:srgbClr val="FF0000"/>
                </a:solidFill>
              </a:rPr>
              <a:t>Red</a:t>
            </a:r>
            <a:r>
              <a:rPr lang="en-GB" dirty="0"/>
              <a:t> and </a:t>
            </a:r>
            <a:r>
              <a:rPr lang="en-GB" dirty="0">
                <a:solidFill>
                  <a:srgbClr val="0070C0"/>
                </a:solidFill>
              </a:rPr>
              <a:t>Blue</a:t>
            </a:r>
            <a:r>
              <a:rPr lang="en-GB" dirty="0"/>
              <a:t>. </a:t>
            </a:r>
          </a:p>
          <a:p>
            <a:r>
              <a:rPr lang="en-GB" dirty="0">
                <a:solidFill>
                  <a:srgbClr val="FF0000"/>
                </a:solidFill>
              </a:rPr>
              <a:t>Red</a:t>
            </a:r>
            <a:r>
              <a:rPr lang="en-GB" dirty="0"/>
              <a:t> chooses a row, </a:t>
            </a:r>
            <a:r>
              <a:rPr lang="en-GB" dirty="0">
                <a:solidFill>
                  <a:srgbClr val="0070C0"/>
                </a:solidFill>
              </a:rPr>
              <a:t>Blue</a:t>
            </a:r>
            <a:r>
              <a:rPr lang="en-GB" dirty="0"/>
              <a:t> a column. </a:t>
            </a:r>
          </a:p>
          <a:p>
            <a:r>
              <a:rPr lang="en-GB" dirty="0"/>
              <a:t>The payoffs to </a:t>
            </a:r>
            <a:r>
              <a:rPr lang="en-GB" dirty="0">
                <a:solidFill>
                  <a:schemeClr val="accent4"/>
                </a:solidFill>
              </a:rPr>
              <a:t>Red</a:t>
            </a:r>
            <a:r>
              <a:rPr lang="en-GB" dirty="0"/>
              <a:t> are in </a:t>
            </a:r>
            <a:r>
              <a:rPr lang="en-GB" dirty="0">
                <a:solidFill>
                  <a:schemeClr val="accent4"/>
                </a:solidFill>
              </a:rPr>
              <a:t>Red</a:t>
            </a:r>
            <a:r>
              <a:rPr lang="en-GB" dirty="0"/>
              <a:t>; those to </a:t>
            </a:r>
            <a:r>
              <a:rPr lang="en-GB" dirty="0">
                <a:solidFill>
                  <a:srgbClr val="00B0F0"/>
                </a:solidFill>
              </a:rPr>
              <a:t>Blue</a:t>
            </a:r>
            <a:r>
              <a:rPr lang="en-GB" dirty="0"/>
              <a:t> in </a:t>
            </a:r>
            <a:r>
              <a:rPr lang="en-GB" dirty="0">
                <a:solidFill>
                  <a:srgbClr val="00B0F0"/>
                </a:solidFill>
              </a:rPr>
              <a:t>Blue.</a:t>
            </a: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r>
              <a:rPr lang="en-GB" dirty="0">
                <a:solidFill>
                  <a:schemeClr val="tx1"/>
                </a:solidFill>
              </a:rPr>
              <a:t>They choose simultaneously.</a:t>
            </a:r>
          </a:p>
          <a:p>
            <a:r>
              <a:rPr lang="en-GB" dirty="0">
                <a:solidFill>
                  <a:schemeClr val="tx1"/>
                </a:solidFill>
              </a:rPr>
              <a:t>What is the Nash Equilibrium?</a:t>
            </a:r>
          </a:p>
          <a:p>
            <a:r>
              <a:rPr lang="en-GB" dirty="0">
                <a:solidFill>
                  <a:schemeClr val="tx1"/>
                </a:solidFill>
              </a:rPr>
              <a:t>Is it achieved?</a:t>
            </a:r>
          </a:p>
        </p:txBody>
      </p:sp>
      <p:graphicFrame>
        <p:nvGraphicFramePr>
          <p:cNvPr id="4" name="Table 3">
            <a:extLst>
              <a:ext uri="{FF2B5EF4-FFF2-40B4-BE49-F238E27FC236}">
                <a16:creationId xmlns:a16="http://schemas.microsoft.com/office/drawing/2014/main" id="{2F567594-1DFB-4B21-B2CA-BD6BE7ECE703}"/>
              </a:ext>
            </a:extLst>
          </p:cNvPr>
          <p:cNvGraphicFramePr>
            <a:graphicFrameLocks noGrp="1"/>
          </p:cNvGraphicFramePr>
          <p:nvPr>
            <p:extLst>
              <p:ext uri="{D42A27DB-BD31-4B8C-83A1-F6EECF244321}">
                <p14:modId xmlns:p14="http://schemas.microsoft.com/office/powerpoint/2010/main" val="2621431731"/>
              </p:ext>
            </p:extLst>
          </p:nvPr>
        </p:nvGraphicFramePr>
        <p:xfrm>
          <a:off x="1043608" y="3284984"/>
          <a:ext cx="4871294" cy="1165105"/>
        </p:xfrm>
        <a:graphic>
          <a:graphicData uri="http://schemas.openxmlformats.org/drawingml/2006/table">
            <a:tbl>
              <a:tblPr firstRow="1" bandRow="1">
                <a:tableStyleId>{5C22544A-7EE6-4342-B048-85BDC9FD1C3A}</a:tableStyleId>
              </a:tblPr>
              <a:tblGrid>
                <a:gridCol w="903684">
                  <a:extLst>
                    <a:ext uri="{9D8B030D-6E8A-4147-A177-3AD203B41FA5}">
                      <a16:colId xmlns:a16="http://schemas.microsoft.com/office/drawing/2014/main" val="1251664811"/>
                    </a:ext>
                  </a:extLst>
                </a:gridCol>
                <a:gridCol w="1983805">
                  <a:extLst>
                    <a:ext uri="{9D8B030D-6E8A-4147-A177-3AD203B41FA5}">
                      <a16:colId xmlns:a16="http://schemas.microsoft.com/office/drawing/2014/main" val="2090758643"/>
                    </a:ext>
                  </a:extLst>
                </a:gridCol>
                <a:gridCol w="1983805">
                  <a:extLst>
                    <a:ext uri="{9D8B030D-6E8A-4147-A177-3AD203B41FA5}">
                      <a16:colId xmlns:a16="http://schemas.microsoft.com/office/drawing/2014/main" val="875801397"/>
                    </a:ext>
                  </a:extLst>
                </a:gridCol>
              </a:tblGrid>
              <a:tr h="384805">
                <a:tc>
                  <a:txBody>
                    <a:bodyPr/>
                    <a:lstStyle/>
                    <a:p>
                      <a:pPr algn="ctr"/>
                      <a:endParaRPr lang="en-GB" dirty="0">
                        <a:highlight>
                          <a:srgbClr val="FFFF00"/>
                        </a:highlight>
                      </a:endParaRPr>
                    </a:p>
                  </a:txBody>
                  <a:tcPr/>
                </a:tc>
                <a:tc>
                  <a:txBody>
                    <a:bodyPr/>
                    <a:lstStyle/>
                    <a:p>
                      <a:pPr algn="ctr"/>
                      <a:r>
                        <a:rPr lang="en-GB" dirty="0">
                          <a:solidFill>
                            <a:srgbClr val="00B0F0"/>
                          </a:solidFill>
                          <a:highlight>
                            <a:srgbClr val="FFFF00"/>
                          </a:highlight>
                        </a:rPr>
                        <a:t>Column 1</a:t>
                      </a:r>
                    </a:p>
                  </a:txBody>
                  <a:tcPr/>
                </a:tc>
                <a:tc>
                  <a:txBody>
                    <a:bodyPr/>
                    <a:lstStyle/>
                    <a:p>
                      <a:pPr algn="ctr"/>
                      <a:r>
                        <a:rPr lang="en-GB" dirty="0">
                          <a:solidFill>
                            <a:srgbClr val="00B0F0"/>
                          </a:solidFill>
                          <a:highlight>
                            <a:srgbClr val="FFFF00"/>
                          </a:highlight>
                        </a:rPr>
                        <a:t>Column 2</a:t>
                      </a:r>
                    </a:p>
                  </a:txBody>
                  <a:tcPr/>
                </a:tc>
                <a:extLst>
                  <a:ext uri="{0D108BD9-81ED-4DB2-BD59-A6C34878D82A}">
                    <a16:rowId xmlns:a16="http://schemas.microsoft.com/office/drawing/2014/main" val="17692468"/>
                  </a:ext>
                </a:extLst>
              </a:tr>
              <a:tr h="390150">
                <a:tc>
                  <a:txBody>
                    <a:bodyPr/>
                    <a:lstStyle/>
                    <a:p>
                      <a:pPr algn="ctr"/>
                      <a:r>
                        <a:rPr lang="en-GB" dirty="0">
                          <a:solidFill>
                            <a:srgbClr val="FF0000"/>
                          </a:solidFill>
                          <a:highlight>
                            <a:srgbClr val="FFFF00"/>
                          </a:highlight>
                        </a:rPr>
                        <a:t>Row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€5</a:t>
                      </a:r>
                      <a:r>
                        <a:rPr lang="en-GB" dirty="0"/>
                        <a:t>, </a:t>
                      </a:r>
                      <a:r>
                        <a:rPr lang="en-GB" dirty="0">
                          <a:solidFill>
                            <a:srgbClr val="00B0F0"/>
                          </a:solidFill>
                        </a:rPr>
                        <a:t>€5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€110</a:t>
                      </a:r>
                      <a:r>
                        <a:rPr lang="en-GB" dirty="0"/>
                        <a:t>, </a:t>
                      </a:r>
                      <a:r>
                        <a:rPr lang="en-GB" dirty="0">
                          <a:solidFill>
                            <a:srgbClr val="00B0F0"/>
                          </a:solidFill>
                        </a:rPr>
                        <a:t>€4</a:t>
                      </a:r>
                    </a:p>
                  </a:txBody>
                  <a:tcPr/>
                </a:tc>
                <a:extLst>
                  <a:ext uri="{0D108BD9-81ED-4DB2-BD59-A6C34878D82A}">
                    <a16:rowId xmlns:a16="http://schemas.microsoft.com/office/drawing/2014/main" val="2822169813"/>
                  </a:ext>
                </a:extLst>
              </a:tr>
              <a:tr h="390150">
                <a:tc>
                  <a:txBody>
                    <a:bodyPr/>
                    <a:lstStyle/>
                    <a:p>
                      <a:pPr algn="ctr"/>
                      <a:r>
                        <a:rPr lang="en-GB" dirty="0">
                          <a:solidFill>
                            <a:srgbClr val="FF0000"/>
                          </a:solidFill>
                          <a:highlight>
                            <a:srgbClr val="FFFF00"/>
                          </a:highlight>
                        </a:rPr>
                        <a:t>Row 2</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€4</a:t>
                      </a:r>
                      <a:r>
                        <a:rPr lang="en-GB" dirty="0"/>
                        <a:t>,</a:t>
                      </a:r>
                      <a:r>
                        <a:rPr lang="en-GB" dirty="0">
                          <a:solidFill>
                            <a:srgbClr val="00B0F0"/>
                          </a:solidFill>
                        </a:rPr>
                        <a:t>€110</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€100</a:t>
                      </a:r>
                      <a:r>
                        <a:rPr lang="en-GB" dirty="0"/>
                        <a:t>, </a:t>
                      </a:r>
                      <a:r>
                        <a:rPr lang="en-GB" dirty="0">
                          <a:solidFill>
                            <a:srgbClr val="00B0F0"/>
                          </a:solidFill>
                        </a:rPr>
                        <a:t>€100</a:t>
                      </a:r>
                    </a:p>
                  </a:txBody>
                  <a:tcPr/>
                </a:tc>
                <a:extLst>
                  <a:ext uri="{0D108BD9-81ED-4DB2-BD59-A6C34878D82A}">
                    <a16:rowId xmlns:a16="http://schemas.microsoft.com/office/drawing/2014/main" val="2719770267"/>
                  </a:ext>
                </a:extLst>
              </a:tr>
            </a:tbl>
          </a:graphicData>
        </a:graphic>
      </p:graphicFrame>
    </p:spTree>
    <p:extLst>
      <p:ext uri="{BB962C8B-B14F-4D97-AF65-F5344CB8AC3E}">
        <p14:creationId xmlns:p14="http://schemas.microsoft.com/office/powerpoint/2010/main" val="97602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CE41-BCD2-4FEB-872B-7B05E92932F8}"/>
              </a:ext>
            </a:extLst>
          </p:cNvPr>
          <p:cNvSpPr>
            <a:spLocks noGrp="1"/>
          </p:cNvSpPr>
          <p:nvPr>
            <p:ph type="title"/>
          </p:nvPr>
        </p:nvSpPr>
        <p:spPr/>
        <p:txBody>
          <a:bodyPr/>
          <a:lstStyle/>
          <a:p>
            <a:r>
              <a:rPr lang="en-GB" dirty="0"/>
              <a:t>A third simple two-person game</a:t>
            </a:r>
          </a:p>
        </p:txBody>
      </p:sp>
      <p:sp>
        <p:nvSpPr>
          <p:cNvPr id="3" name="Content Placeholder 2">
            <a:extLst>
              <a:ext uri="{FF2B5EF4-FFF2-40B4-BE49-F238E27FC236}">
                <a16:creationId xmlns:a16="http://schemas.microsoft.com/office/drawing/2014/main" id="{277FC54A-C67F-47D4-A37E-9B4F82F9C064}"/>
              </a:ext>
            </a:extLst>
          </p:cNvPr>
          <p:cNvSpPr>
            <a:spLocks noGrp="1"/>
          </p:cNvSpPr>
          <p:nvPr>
            <p:ph idx="1"/>
          </p:nvPr>
        </p:nvSpPr>
        <p:spPr>
          <a:xfrm>
            <a:off x="609598" y="2204864"/>
            <a:ext cx="6347714" cy="3880773"/>
          </a:xfrm>
        </p:spPr>
        <p:txBody>
          <a:bodyPr>
            <a:normAutofit fontScale="92500" lnSpcReduction="20000"/>
          </a:bodyPr>
          <a:lstStyle/>
          <a:p>
            <a:r>
              <a:rPr lang="en-GB" dirty="0"/>
              <a:t>Two Players, </a:t>
            </a:r>
            <a:r>
              <a:rPr lang="en-GB" dirty="0">
                <a:solidFill>
                  <a:srgbClr val="FF0000"/>
                </a:solidFill>
              </a:rPr>
              <a:t>Red</a:t>
            </a:r>
            <a:r>
              <a:rPr lang="en-GB" dirty="0"/>
              <a:t> and </a:t>
            </a:r>
            <a:r>
              <a:rPr lang="en-GB" dirty="0">
                <a:solidFill>
                  <a:srgbClr val="0070C0"/>
                </a:solidFill>
              </a:rPr>
              <a:t>Blue</a:t>
            </a:r>
            <a:r>
              <a:rPr lang="en-GB" dirty="0"/>
              <a:t>. </a:t>
            </a:r>
          </a:p>
          <a:p>
            <a:r>
              <a:rPr lang="en-GB" dirty="0">
                <a:solidFill>
                  <a:srgbClr val="FF0000"/>
                </a:solidFill>
              </a:rPr>
              <a:t>Red</a:t>
            </a:r>
            <a:r>
              <a:rPr lang="en-GB" dirty="0"/>
              <a:t> chooses a row, </a:t>
            </a:r>
            <a:r>
              <a:rPr lang="en-GB" dirty="0">
                <a:solidFill>
                  <a:srgbClr val="0070C0"/>
                </a:solidFill>
              </a:rPr>
              <a:t>Blue</a:t>
            </a:r>
            <a:r>
              <a:rPr lang="en-GB" dirty="0"/>
              <a:t> a column. </a:t>
            </a:r>
          </a:p>
          <a:p>
            <a:r>
              <a:rPr lang="en-GB" dirty="0"/>
              <a:t>The payoffs to </a:t>
            </a:r>
            <a:r>
              <a:rPr lang="en-GB" dirty="0">
                <a:solidFill>
                  <a:schemeClr val="accent4"/>
                </a:solidFill>
              </a:rPr>
              <a:t>Red</a:t>
            </a:r>
            <a:r>
              <a:rPr lang="en-GB" dirty="0"/>
              <a:t> are in </a:t>
            </a:r>
            <a:r>
              <a:rPr lang="en-GB" dirty="0">
                <a:solidFill>
                  <a:schemeClr val="accent4"/>
                </a:solidFill>
              </a:rPr>
              <a:t>Red</a:t>
            </a:r>
            <a:r>
              <a:rPr lang="en-GB" dirty="0"/>
              <a:t>; those to </a:t>
            </a:r>
            <a:r>
              <a:rPr lang="en-GB" dirty="0">
                <a:solidFill>
                  <a:srgbClr val="00B0F0"/>
                </a:solidFill>
              </a:rPr>
              <a:t>Blue</a:t>
            </a:r>
            <a:r>
              <a:rPr lang="en-GB" dirty="0"/>
              <a:t> in </a:t>
            </a:r>
            <a:r>
              <a:rPr lang="en-GB" dirty="0">
                <a:solidFill>
                  <a:srgbClr val="00B0F0"/>
                </a:solidFill>
              </a:rPr>
              <a:t>Blue.</a:t>
            </a: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endParaRPr lang="en-GB" dirty="0">
              <a:solidFill>
                <a:srgbClr val="00B0F0"/>
              </a:solidFill>
            </a:endParaRPr>
          </a:p>
          <a:p>
            <a:r>
              <a:rPr lang="en-GB" dirty="0">
                <a:solidFill>
                  <a:schemeClr val="tx1"/>
                </a:solidFill>
              </a:rPr>
              <a:t>They choose simultaneously.</a:t>
            </a:r>
          </a:p>
          <a:p>
            <a:r>
              <a:rPr lang="en-GB" dirty="0">
                <a:solidFill>
                  <a:schemeClr val="tx1"/>
                </a:solidFill>
              </a:rPr>
              <a:t>What is the Nash Equilibrium?</a:t>
            </a:r>
          </a:p>
          <a:p>
            <a:r>
              <a:rPr lang="en-GB" dirty="0">
                <a:solidFill>
                  <a:schemeClr val="tx1"/>
                </a:solidFill>
              </a:rPr>
              <a:t>Is it achieved?</a:t>
            </a:r>
          </a:p>
        </p:txBody>
      </p:sp>
      <p:graphicFrame>
        <p:nvGraphicFramePr>
          <p:cNvPr id="4" name="Table 3">
            <a:extLst>
              <a:ext uri="{FF2B5EF4-FFF2-40B4-BE49-F238E27FC236}">
                <a16:creationId xmlns:a16="http://schemas.microsoft.com/office/drawing/2014/main" id="{2F567594-1DFB-4B21-B2CA-BD6BE7ECE703}"/>
              </a:ext>
            </a:extLst>
          </p:cNvPr>
          <p:cNvGraphicFramePr>
            <a:graphicFrameLocks noGrp="1"/>
          </p:cNvGraphicFramePr>
          <p:nvPr>
            <p:extLst>
              <p:ext uri="{D42A27DB-BD31-4B8C-83A1-F6EECF244321}">
                <p14:modId xmlns:p14="http://schemas.microsoft.com/office/powerpoint/2010/main" val="3607645910"/>
              </p:ext>
            </p:extLst>
          </p:nvPr>
        </p:nvGraphicFramePr>
        <p:xfrm>
          <a:off x="1043608" y="3284984"/>
          <a:ext cx="4871294" cy="1165105"/>
        </p:xfrm>
        <a:graphic>
          <a:graphicData uri="http://schemas.openxmlformats.org/drawingml/2006/table">
            <a:tbl>
              <a:tblPr firstRow="1" bandRow="1">
                <a:tableStyleId>{5C22544A-7EE6-4342-B048-85BDC9FD1C3A}</a:tableStyleId>
              </a:tblPr>
              <a:tblGrid>
                <a:gridCol w="903684">
                  <a:extLst>
                    <a:ext uri="{9D8B030D-6E8A-4147-A177-3AD203B41FA5}">
                      <a16:colId xmlns:a16="http://schemas.microsoft.com/office/drawing/2014/main" val="1251664811"/>
                    </a:ext>
                  </a:extLst>
                </a:gridCol>
                <a:gridCol w="1983805">
                  <a:extLst>
                    <a:ext uri="{9D8B030D-6E8A-4147-A177-3AD203B41FA5}">
                      <a16:colId xmlns:a16="http://schemas.microsoft.com/office/drawing/2014/main" val="2090758643"/>
                    </a:ext>
                  </a:extLst>
                </a:gridCol>
                <a:gridCol w="1983805">
                  <a:extLst>
                    <a:ext uri="{9D8B030D-6E8A-4147-A177-3AD203B41FA5}">
                      <a16:colId xmlns:a16="http://schemas.microsoft.com/office/drawing/2014/main" val="875801397"/>
                    </a:ext>
                  </a:extLst>
                </a:gridCol>
              </a:tblGrid>
              <a:tr h="384805">
                <a:tc>
                  <a:txBody>
                    <a:bodyPr/>
                    <a:lstStyle/>
                    <a:p>
                      <a:pPr algn="ctr"/>
                      <a:endParaRPr lang="en-GB" dirty="0">
                        <a:highlight>
                          <a:srgbClr val="FFFF00"/>
                        </a:highlight>
                      </a:endParaRPr>
                    </a:p>
                  </a:txBody>
                  <a:tcPr/>
                </a:tc>
                <a:tc>
                  <a:txBody>
                    <a:bodyPr/>
                    <a:lstStyle/>
                    <a:p>
                      <a:pPr algn="ctr"/>
                      <a:r>
                        <a:rPr lang="en-GB" dirty="0">
                          <a:solidFill>
                            <a:srgbClr val="00B0F0"/>
                          </a:solidFill>
                          <a:highlight>
                            <a:srgbClr val="FFFF00"/>
                          </a:highlight>
                        </a:rPr>
                        <a:t>Column 1</a:t>
                      </a:r>
                    </a:p>
                  </a:txBody>
                  <a:tcPr/>
                </a:tc>
                <a:tc>
                  <a:txBody>
                    <a:bodyPr/>
                    <a:lstStyle/>
                    <a:p>
                      <a:pPr algn="ctr"/>
                      <a:r>
                        <a:rPr lang="en-GB" dirty="0">
                          <a:solidFill>
                            <a:srgbClr val="00B0F0"/>
                          </a:solidFill>
                          <a:highlight>
                            <a:srgbClr val="FFFF00"/>
                          </a:highlight>
                        </a:rPr>
                        <a:t>Column 2</a:t>
                      </a:r>
                    </a:p>
                  </a:txBody>
                  <a:tcPr/>
                </a:tc>
                <a:extLst>
                  <a:ext uri="{0D108BD9-81ED-4DB2-BD59-A6C34878D82A}">
                    <a16:rowId xmlns:a16="http://schemas.microsoft.com/office/drawing/2014/main" val="17692468"/>
                  </a:ext>
                </a:extLst>
              </a:tr>
              <a:tr h="390150">
                <a:tc>
                  <a:txBody>
                    <a:bodyPr/>
                    <a:lstStyle/>
                    <a:p>
                      <a:pPr algn="ctr"/>
                      <a:r>
                        <a:rPr lang="en-GB" dirty="0">
                          <a:solidFill>
                            <a:srgbClr val="FF0000"/>
                          </a:solidFill>
                          <a:highlight>
                            <a:srgbClr val="FFFF00"/>
                          </a:highlight>
                        </a:rPr>
                        <a:t>Row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€5</a:t>
                      </a:r>
                      <a:r>
                        <a:rPr lang="en-GB" dirty="0"/>
                        <a:t>, </a:t>
                      </a:r>
                      <a:r>
                        <a:rPr lang="en-GB" dirty="0">
                          <a:solidFill>
                            <a:srgbClr val="00B0F0"/>
                          </a:solidFill>
                        </a:rPr>
                        <a:t>€5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€10,001</a:t>
                      </a:r>
                      <a:r>
                        <a:rPr lang="en-GB" dirty="0"/>
                        <a:t>, </a:t>
                      </a:r>
                      <a:r>
                        <a:rPr lang="en-GB" dirty="0">
                          <a:solidFill>
                            <a:srgbClr val="00B0F0"/>
                          </a:solidFill>
                        </a:rPr>
                        <a:t>€4</a:t>
                      </a:r>
                    </a:p>
                  </a:txBody>
                  <a:tcPr/>
                </a:tc>
                <a:extLst>
                  <a:ext uri="{0D108BD9-81ED-4DB2-BD59-A6C34878D82A}">
                    <a16:rowId xmlns:a16="http://schemas.microsoft.com/office/drawing/2014/main" val="2822169813"/>
                  </a:ext>
                </a:extLst>
              </a:tr>
              <a:tr h="390150">
                <a:tc>
                  <a:txBody>
                    <a:bodyPr/>
                    <a:lstStyle/>
                    <a:p>
                      <a:pPr algn="ctr"/>
                      <a:r>
                        <a:rPr lang="en-GB" dirty="0">
                          <a:solidFill>
                            <a:srgbClr val="FF0000"/>
                          </a:solidFill>
                          <a:highlight>
                            <a:srgbClr val="FFFF00"/>
                          </a:highlight>
                        </a:rPr>
                        <a:t>Row 2</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€4</a:t>
                      </a:r>
                      <a:r>
                        <a:rPr lang="en-GB" dirty="0"/>
                        <a:t>,</a:t>
                      </a:r>
                      <a:r>
                        <a:rPr lang="en-GB" dirty="0">
                          <a:solidFill>
                            <a:srgbClr val="00B0F0"/>
                          </a:solidFill>
                        </a:rPr>
                        <a:t>€10,001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solidFill>
                            <a:srgbClr val="FF0000"/>
                          </a:solidFill>
                        </a:rPr>
                        <a:t>€10,000</a:t>
                      </a:r>
                      <a:r>
                        <a:rPr lang="en-GB" dirty="0"/>
                        <a:t>, </a:t>
                      </a:r>
                      <a:r>
                        <a:rPr lang="en-GB" dirty="0">
                          <a:solidFill>
                            <a:srgbClr val="00B0F0"/>
                          </a:solidFill>
                        </a:rPr>
                        <a:t>€10,000</a:t>
                      </a:r>
                    </a:p>
                  </a:txBody>
                  <a:tcPr/>
                </a:tc>
                <a:extLst>
                  <a:ext uri="{0D108BD9-81ED-4DB2-BD59-A6C34878D82A}">
                    <a16:rowId xmlns:a16="http://schemas.microsoft.com/office/drawing/2014/main" val="2719770267"/>
                  </a:ext>
                </a:extLst>
              </a:tr>
            </a:tbl>
          </a:graphicData>
        </a:graphic>
      </p:graphicFrame>
    </p:spTree>
    <p:extLst>
      <p:ext uri="{BB962C8B-B14F-4D97-AF65-F5344CB8AC3E}">
        <p14:creationId xmlns:p14="http://schemas.microsoft.com/office/powerpoint/2010/main" val="88037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this tell us?</a:t>
            </a:r>
          </a:p>
        </p:txBody>
      </p:sp>
      <p:sp>
        <p:nvSpPr>
          <p:cNvPr id="3" name="Content Placeholder 2"/>
          <p:cNvSpPr>
            <a:spLocks noGrp="1"/>
          </p:cNvSpPr>
          <p:nvPr>
            <p:ph idx="1"/>
          </p:nvPr>
        </p:nvSpPr>
        <p:spPr/>
        <p:txBody>
          <a:bodyPr/>
          <a:lstStyle/>
          <a:p>
            <a:r>
              <a:rPr lang="en-GB" dirty="0">
                <a:solidFill>
                  <a:schemeClr val="tx1"/>
                </a:solidFill>
              </a:rPr>
              <a:t>Game theory ‘predictions’ are satisfied sometimes but not always.</a:t>
            </a:r>
          </a:p>
          <a:p>
            <a:r>
              <a:rPr lang="en-GB" dirty="0">
                <a:solidFill>
                  <a:schemeClr val="tx1"/>
                </a:solidFill>
              </a:rPr>
              <a:t>It depends on the out-of-equilibrium payoffs – which are irrelevant to the theory.</a:t>
            </a:r>
          </a:p>
          <a:p>
            <a:r>
              <a:rPr lang="en-GB" dirty="0">
                <a:solidFill>
                  <a:schemeClr val="tx1"/>
                </a:solidFill>
              </a:rPr>
              <a:t>Is out-of-equilibrium play a sign of trust, other-regarding preferences, or better-than-Nash rationality?</a:t>
            </a:r>
          </a:p>
          <a:p>
            <a:r>
              <a:rPr lang="en-GB" dirty="0">
                <a:solidFill>
                  <a:schemeClr val="tx1"/>
                </a:solidFill>
              </a:rPr>
              <a:t>Other experiments can tell us.</a:t>
            </a:r>
          </a:p>
        </p:txBody>
      </p:sp>
    </p:spTree>
    <p:extLst>
      <p:ext uri="{BB962C8B-B14F-4D97-AF65-F5344CB8AC3E}">
        <p14:creationId xmlns:p14="http://schemas.microsoft.com/office/powerpoint/2010/main" val="12657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 sequential-play game</a:t>
            </a:r>
          </a:p>
        </p:txBody>
      </p:sp>
      <p:sp>
        <p:nvSpPr>
          <p:cNvPr id="3" name="Content Placeholder 2"/>
          <p:cNvSpPr>
            <a:spLocks noGrp="1"/>
          </p:cNvSpPr>
          <p:nvPr>
            <p:ph idx="1"/>
          </p:nvPr>
        </p:nvSpPr>
        <p:spPr/>
        <p:txBody>
          <a:bodyPr>
            <a:normAutofit/>
          </a:bodyPr>
          <a:lstStyle/>
          <a:p>
            <a:r>
              <a:rPr lang="en-GB" dirty="0">
                <a:solidFill>
                  <a:schemeClr val="tx1"/>
                </a:solidFill>
              </a:rPr>
              <a:t>A simple sequential one-shot Trust Game.</a:t>
            </a:r>
          </a:p>
          <a:p>
            <a:r>
              <a:rPr lang="en-GB" dirty="0">
                <a:solidFill>
                  <a:schemeClr val="tx1"/>
                </a:solidFill>
              </a:rPr>
              <a:t>Two players, A and B. A has some money given to him/her by the experimenter; he can pass some to B and the amount becomes quadrupled.</a:t>
            </a:r>
          </a:p>
          <a:p>
            <a:r>
              <a:rPr lang="en-GB" dirty="0">
                <a:solidFill>
                  <a:schemeClr val="tx1"/>
                </a:solidFill>
              </a:rPr>
              <a:t>Then B has to decide how much to pass back to A.</a:t>
            </a:r>
          </a:p>
          <a:p>
            <a:r>
              <a:rPr lang="en-GB" dirty="0">
                <a:solidFill>
                  <a:schemeClr val="tx1"/>
                </a:solidFill>
              </a:rPr>
              <a:t>What is the Nash Equilibrium? </a:t>
            </a:r>
          </a:p>
          <a:p>
            <a:r>
              <a:rPr lang="en-GB" dirty="0">
                <a:solidFill>
                  <a:schemeClr val="tx1"/>
                </a:solidFill>
              </a:rPr>
              <a:t>What do experiments show?</a:t>
            </a:r>
          </a:p>
          <a:p>
            <a:r>
              <a:rPr lang="en-GB" dirty="0">
                <a:solidFill>
                  <a:schemeClr val="tx1"/>
                </a:solidFill>
              </a:rPr>
              <a:t>That Player A does pass some money – often 50% of the given amount.</a:t>
            </a:r>
          </a:p>
          <a:p>
            <a:r>
              <a:rPr lang="en-GB" dirty="0">
                <a:solidFill>
                  <a:schemeClr val="tx1"/>
                </a:solidFill>
              </a:rPr>
              <a:t>Trust? Other-regarding preferences? Better-than-Nash rationality?</a:t>
            </a:r>
          </a:p>
        </p:txBody>
      </p:sp>
    </p:spTree>
    <p:extLst>
      <p:ext uri="{BB962C8B-B14F-4D97-AF65-F5344CB8AC3E}">
        <p14:creationId xmlns:p14="http://schemas.microsoft.com/office/powerpoint/2010/main" val="27713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Axioms</a:t>
            </a:r>
          </a:p>
        </p:txBody>
      </p:sp>
      <p:sp>
        <p:nvSpPr>
          <p:cNvPr id="3" name="Content Placeholder 2"/>
          <p:cNvSpPr>
            <a:spLocks noGrp="1"/>
          </p:cNvSpPr>
          <p:nvPr>
            <p:ph idx="1"/>
          </p:nvPr>
        </p:nvSpPr>
        <p:spPr>
          <a:xfrm>
            <a:off x="457200" y="1752600"/>
            <a:ext cx="8229600" cy="4844752"/>
          </a:xfrm>
        </p:spPr>
        <p:txBody>
          <a:bodyPr/>
          <a:lstStyle/>
          <a:p>
            <a:r>
              <a:rPr lang="en-GB" dirty="0"/>
              <a:t>Economists love axioms – definitions of ‘rationality’.</a:t>
            </a:r>
          </a:p>
          <a:p>
            <a:r>
              <a:rPr lang="en-GB" dirty="0"/>
              <a:t>They are beautiful and intellectually appealing.</a:t>
            </a:r>
          </a:p>
          <a:p>
            <a:r>
              <a:rPr lang="en-GB" dirty="0"/>
              <a:t>Consider this axiom – which is called the </a:t>
            </a:r>
            <a:r>
              <a:rPr lang="en-GB" i="1" dirty="0"/>
              <a:t>Independence Axiom.</a:t>
            </a:r>
          </a:p>
          <a:p>
            <a:r>
              <a:rPr lang="en-GB" dirty="0"/>
              <a:t>Suppose you prefer A to B, where A and B can be anything.</a:t>
            </a:r>
          </a:p>
          <a:p>
            <a:r>
              <a:rPr lang="en-GB" dirty="0"/>
              <a:t>Now suppose you are offered the following risky choice: between Left and Right. Which would you choose? C is anything. </a:t>
            </a:r>
            <a:r>
              <a:rPr lang="en-GB" i="1" dirty="0"/>
              <a:t>p </a:t>
            </a:r>
            <a:r>
              <a:rPr lang="en-GB" dirty="0"/>
              <a:t>is anything.</a:t>
            </a:r>
          </a:p>
          <a:p>
            <a:endParaRPr lang="en-GB" dirty="0"/>
          </a:p>
        </p:txBody>
      </p:sp>
      <p:grpSp>
        <p:nvGrpSpPr>
          <p:cNvPr id="16" name="Group 15"/>
          <p:cNvGrpSpPr/>
          <p:nvPr/>
        </p:nvGrpSpPr>
        <p:grpSpPr>
          <a:xfrm>
            <a:off x="1528508" y="4676350"/>
            <a:ext cx="1583588" cy="914038"/>
            <a:chOff x="1173384" y="5435932"/>
            <a:chExt cx="1583588" cy="914038"/>
          </a:xfrm>
        </p:grpSpPr>
        <p:sp>
          <p:nvSpPr>
            <p:cNvPr id="4" name="Oval 3"/>
            <p:cNvSpPr/>
            <p:nvPr/>
          </p:nvSpPr>
          <p:spPr>
            <a:xfrm>
              <a:off x="1173384" y="5805264"/>
              <a:ext cx="216024"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4" idx="6"/>
            </p:cNvCxnSpPr>
            <p:nvPr/>
          </p:nvCxnSpPr>
          <p:spPr>
            <a:xfrm flipV="1">
              <a:off x="1389408" y="5661248"/>
              <a:ext cx="734320" cy="258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6"/>
            </p:cNvCxnSpPr>
            <p:nvPr/>
          </p:nvCxnSpPr>
          <p:spPr>
            <a:xfrm>
              <a:off x="1389408" y="5919564"/>
              <a:ext cx="734320" cy="245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08900" y="5435932"/>
              <a:ext cx="648072" cy="369332"/>
            </a:xfrm>
            <a:prstGeom prst="rect">
              <a:avLst/>
            </a:prstGeom>
            <a:noFill/>
          </p:spPr>
          <p:txBody>
            <a:bodyPr wrap="square" rtlCol="0">
              <a:spAutoFit/>
            </a:bodyPr>
            <a:lstStyle/>
            <a:p>
              <a:r>
                <a:rPr lang="en-GB" dirty="0"/>
                <a:t>A</a:t>
              </a:r>
            </a:p>
          </p:txBody>
        </p:sp>
        <p:sp>
          <p:nvSpPr>
            <p:cNvPr id="10" name="TextBox 9"/>
            <p:cNvSpPr txBox="1"/>
            <p:nvPr/>
          </p:nvSpPr>
          <p:spPr>
            <a:xfrm>
              <a:off x="2152318" y="5980638"/>
              <a:ext cx="561236" cy="369332"/>
            </a:xfrm>
            <a:prstGeom prst="rect">
              <a:avLst/>
            </a:prstGeom>
            <a:noFill/>
          </p:spPr>
          <p:txBody>
            <a:bodyPr wrap="square" rtlCol="0">
              <a:spAutoFit/>
            </a:bodyPr>
            <a:lstStyle/>
            <a:p>
              <a:r>
                <a:rPr lang="en-GB" dirty="0"/>
                <a:t>C</a:t>
              </a:r>
            </a:p>
          </p:txBody>
        </p:sp>
        <p:sp>
          <p:nvSpPr>
            <p:cNvPr id="11" name="TextBox 10"/>
            <p:cNvSpPr txBox="1"/>
            <p:nvPr/>
          </p:nvSpPr>
          <p:spPr>
            <a:xfrm>
              <a:off x="1654580" y="5538072"/>
              <a:ext cx="396044" cy="276999"/>
            </a:xfrm>
            <a:prstGeom prst="rect">
              <a:avLst/>
            </a:prstGeom>
            <a:noFill/>
          </p:spPr>
          <p:txBody>
            <a:bodyPr wrap="square" rtlCol="0">
              <a:spAutoFit/>
            </a:bodyPr>
            <a:lstStyle/>
            <a:p>
              <a:r>
                <a:rPr lang="en-GB" sz="1200" i="1" dirty="0"/>
                <a:t>p</a:t>
              </a:r>
            </a:p>
          </p:txBody>
        </p:sp>
        <p:sp>
          <p:nvSpPr>
            <p:cNvPr id="12" name="TextBox 11"/>
            <p:cNvSpPr txBox="1"/>
            <p:nvPr/>
          </p:nvSpPr>
          <p:spPr>
            <a:xfrm>
              <a:off x="1538282" y="6042434"/>
              <a:ext cx="628640" cy="276999"/>
            </a:xfrm>
            <a:prstGeom prst="rect">
              <a:avLst/>
            </a:prstGeom>
            <a:noFill/>
          </p:spPr>
          <p:txBody>
            <a:bodyPr wrap="square" rtlCol="0">
              <a:spAutoFit/>
            </a:bodyPr>
            <a:lstStyle/>
            <a:p>
              <a:r>
                <a:rPr lang="en-GB" sz="1200" i="1" dirty="0"/>
                <a:t>1-p</a:t>
              </a:r>
            </a:p>
          </p:txBody>
        </p:sp>
      </p:grpSp>
      <p:grpSp>
        <p:nvGrpSpPr>
          <p:cNvPr id="17" name="Group 16"/>
          <p:cNvGrpSpPr/>
          <p:nvPr/>
        </p:nvGrpSpPr>
        <p:grpSpPr>
          <a:xfrm>
            <a:off x="4778380" y="4729764"/>
            <a:ext cx="1608891" cy="982584"/>
            <a:chOff x="3656419" y="5445739"/>
            <a:chExt cx="1608891" cy="982584"/>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419" y="5815071"/>
              <a:ext cx="244475"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921" y="5579815"/>
              <a:ext cx="822325"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0894" y="5942864"/>
              <a:ext cx="822325"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617238" y="5445739"/>
              <a:ext cx="648072" cy="369332"/>
            </a:xfrm>
            <a:prstGeom prst="rect">
              <a:avLst/>
            </a:prstGeom>
            <a:noFill/>
          </p:spPr>
          <p:txBody>
            <a:bodyPr wrap="square" rtlCol="0">
              <a:spAutoFit/>
            </a:bodyPr>
            <a:lstStyle/>
            <a:p>
              <a:r>
                <a:rPr lang="en-GB" dirty="0"/>
                <a:t>B</a:t>
              </a:r>
            </a:p>
          </p:txBody>
        </p:sp>
        <p:sp>
          <p:nvSpPr>
            <p:cNvPr id="14" name="TextBox 13"/>
            <p:cNvSpPr txBox="1"/>
            <p:nvPr/>
          </p:nvSpPr>
          <p:spPr>
            <a:xfrm>
              <a:off x="4593232" y="6042434"/>
              <a:ext cx="504056" cy="369332"/>
            </a:xfrm>
            <a:prstGeom prst="rect">
              <a:avLst/>
            </a:prstGeom>
            <a:noFill/>
          </p:spPr>
          <p:txBody>
            <a:bodyPr wrap="square" rtlCol="0">
              <a:spAutoFit/>
            </a:bodyPr>
            <a:lstStyle/>
            <a:p>
              <a:r>
                <a:rPr lang="en-GB" dirty="0"/>
                <a:t>C</a:t>
              </a:r>
            </a:p>
          </p:txBody>
        </p:sp>
        <p:pic>
          <p:nvPicPr>
            <p:cNvPr id="615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9645" y="5514646"/>
              <a:ext cx="3968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4582" y="6104473"/>
              <a:ext cx="6286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TextBox 14"/>
          <p:cNvSpPr txBox="1"/>
          <p:nvPr/>
        </p:nvSpPr>
        <p:spPr>
          <a:xfrm>
            <a:off x="6804248" y="5538072"/>
            <a:ext cx="2088232" cy="646331"/>
          </a:xfrm>
          <a:prstGeom prst="rect">
            <a:avLst/>
          </a:prstGeom>
          <a:noFill/>
        </p:spPr>
        <p:txBody>
          <a:bodyPr wrap="square" rtlCol="0">
            <a:spAutoFit/>
          </a:bodyPr>
          <a:lstStyle/>
          <a:p>
            <a:r>
              <a:rPr lang="en-GB" sz="1200" dirty="0"/>
              <a:t>These are both risky choices with probabilities </a:t>
            </a:r>
            <a:r>
              <a:rPr lang="en-GB" sz="1200" i="1" dirty="0"/>
              <a:t>p </a:t>
            </a:r>
            <a:r>
              <a:rPr lang="en-GB" sz="1200" dirty="0"/>
              <a:t>and </a:t>
            </a:r>
            <a:r>
              <a:rPr lang="en-GB" sz="1200" i="1" dirty="0"/>
              <a:t>1-p</a:t>
            </a:r>
            <a:r>
              <a:rPr lang="en-GB" sz="1200" dirty="0"/>
              <a:t>.</a:t>
            </a:r>
          </a:p>
        </p:txBody>
      </p:sp>
      <p:sp>
        <p:nvSpPr>
          <p:cNvPr id="18" name="TextBox 17"/>
          <p:cNvSpPr txBox="1"/>
          <p:nvPr/>
        </p:nvSpPr>
        <p:spPr>
          <a:xfrm>
            <a:off x="4251341" y="5111499"/>
            <a:ext cx="576064" cy="276999"/>
          </a:xfrm>
          <a:prstGeom prst="rect">
            <a:avLst/>
          </a:prstGeom>
          <a:noFill/>
        </p:spPr>
        <p:txBody>
          <a:bodyPr wrap="square" rtlCol="0">
            <a:spAutoFit/>
          </a:bodyPr>
          <a:lstStyle/>
          <a:p>
            <a:r>
              <a:rPr lang="en-GB" sz="1200" dirty="0"/>
              <a:t>Right</a:t>
            </a:r>
          </a:p>
        </p:txBody>
      </p:sp>
      <p:sp>
        <p:nvSpPr>
          <p:cNvPr id="19" name="TextBox 18"/>
          <p:cNvSpPr txBox="1"/>
          <p:nvPr/>
        </p:nvSpPr>
        <p:spPr>
          <a:xfrm>
            <a:off x="1021397" y="5039304"/>
            <a:ext cx="720080" cy="276999"/>
          </a:xfrm>
          <a:prstGeom prst="rect">
            <a:avLst/>
          </a:prstGeom>
          <a:noFill/>
        </p:spPr>
        <p:txBody>
          <a:bodyPr wrap="square" rtlCol="0">
            <a:spAutoFit/>
          </a:bodyPr>
          <a:lstStyle/>
          <a:p>
            <a:r>
              <a:rPr lang="en-GB" sz="1200" dirty="0"/>
              <a:t>Left</a:t>
            </a:r>
          </a:p>
        </p:txBody>
      </p:sp>
    </p:spTree>
    <p:extLst>
      <p:ext uri="{BB962C8B-B14F-4D97-AF65-F5344CB8AC3E}">
        <p14:creationId xmlns:p14="http://schemas.microsoft.com/office/powerpoint/2010/main" val="21156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18" grpId="0"/>
      <p:bldP spid="1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63603"/>
            <a:ext cx="6347713" cy="1320800"/>
          </a:xfrm>
        </p:spPr>
        <p:txBody>
          <a:bodyPr/>
          <a:lstStyle/>
          <a:p>
            <a:r>
              <a:rPr lang="en-GB" dirty="0"/>
              <a:t>Now a test</a:t>
            </a:r>
          </a:p>
        </p:txBody>
      </p:sp>
      <p:sp>
        <p:nvSpPr>
          <p:cNvPr id="3" name="Content Placeholder 2"/>
          <p:cNvSpPr>
            <a:spLocks noGrp="1"/>
          </p:cNvSpPr>
          <p:nvPr>
            <p:ph idx="1"/>
          </p:nvPr>
        </p:nvSpPr>
        <p:spPr>
          <a:xfrm>
            <a:off x="609599" y="1984404"/>
            <a:ext cx="6347714" cy="4056960"/>
          </a:xfrm>
        </p:spPr>
        <p:txBody>
          <a:bodyPr>
            <a:normAutofit/>
          </a:bodyPr>
          <a:lstStyle/>
          <a:p>
            <a:pPr marL="534988" lvl="8" indent="0">
              <a:buNone/>
            </a:pPr>
            <a:r>
              <a:rPr lang="en-GB" sz="2400" dirty="0"/>
              <a:t>What would you choose here?</a:t>
            </a:r>
          </a:p>
          <a:p>
            <a:pPr marL="2194560" lvl="8" indent="0">
              <a:buNone/>
            </a:pPr>
            <a:endParaRPr lang="en-GB" sz="2400" dirty="0"/>
          </a:p>
          <a:p>
            <a:pPr marL="2194560" lvl="8" indent="0">
              <a:buNone/>
            </a:pPr>
            <a:endParaRPr lang="en-GB" sz="2400" dirty="0"/>
          </a:p>
          <a:p>
            <a:pPr marL="2194560" lvl="8" indent="0">
              <a:buNone/>
            </a:pPr>
            <a:r>
              <a:rPr lang="en-GB" sz="2400" dirty="0"/>
              <a:t>And here?</a:t>
            </a:r>
          </a:p>
          <a:p>
            <a:pPr marL="2194560" lvl="8" indent="0">
              <a:buNone/>
            </a:pPr>
            <a:endParaRPr lang="en-GB" sz="2400" dirty="0"/>
          </a:p>
        </p:txBody>
      </p:sp>
      <p:sp>
        <p:nvSpPr>
          <p:cNvPr id="5" name="Oval 4"/>
          <p:cNvSpPr/>
          <p:nvPr/>
        </p:nvSpPr>
        <p:spPr>
          <a:xfrm>
            <a:off x="1250031" y="2653486"/>
            <a:ext cx="360040" cy="3600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a:stCxn id="5" idx="6"/>
          </p:cNvCxnSpPr>
          <p:nvPr/>
        </p:nvCxnSpPr>
        <p:spPr>
          <a:xfrm>
            <a:off x="1610071" y="2833506"/>
            <a:ext cx="10081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54735" y="2642504"/>
            <a:ext cx="864096" cy="369332"/>
          </a:xfrm>
          <a:prstGeom prst="rect">
            <a:avLst/>
          </a:prstGeom>
          <a:noFill/>
        </p:spPr>
        <p:txBody>
          <a:bodyPr wrap="square" rtlCol="0">
            <a:spAutoFit/>
          </a:bodyPr>
          <a:lstStyle/>
          <a:p>
            <a:r>
              <a:rPr lang="en-GB" dirty="0"/>
              <a:t>£300</a:t>
            </a:r>
          </a:p>
        </p:txBody>
      </p:sp>
      <p:pic>
        <p:nvPicPr>
          <p:cNvPr id="717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9469" y="2674732"/>
            <a:ext cx="3841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V="1">
            <a:off x="4706338" y="2441345"/>
            <a:ext cx="1156652" cy="311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174" idx="3"/>
          </p:cNvCxnSpPr>
          <p:nvPr/>
        </p:nvCxnSpPr>
        <p:spPr>
          <a:xfrm>
            <a:off x="4713644" y="2866820"/>
            <a:ext cx="1104056" cy="2013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62990" y="2848414"/>
            <a:ext cx="770384" cy="369332"/>
          </a:xfrm>
          <a:prstGeom prst="rect">
            <a:avLst/>
          </a:prstGeom>
          <a:noFill/>
        </p:spPr>
        <p:txBody>
          <a:bodyPr wrap="square" rtlCol="0">
            <a:spAutoFit/>
          </a:bodyPr>
          <a:lstStyle/>
          <a:p>
            <a:r>
              <a:rPr lang="en-GB" dirty="0"/>
              <a:t>£0</a:t>
            </a:r>
          </a:p>
        </p:txBody>
      </p:sp>
      <p:sp>
        <p:nvSpPr>
          <p:cNvPr id="17" name="TextBox 16"/>
          <p:cNvSpPr txBox="1"/>
          <p:nvPr/>
        </p:nvSpPr>
        <p:spPr>
          <a:xfrm>
            <a:off x="5868144" y="2164214"/>
            <a:ext cx="864096" cy="369332"/>
          </a:xfrm>
          <a:prstGeom prst="rect">
            <a:avLst/>
          </a:prstGeom>
          <a:noFill/>
        </p:spPr>
        <p:txBody>
          <a:bodyPr wrap="square" rtlCol="0">
            <a:spAutoFit/>
          </a:bodyPr>
          <a:lstStyle/>
          <a:p>
            <a:r>
              <a:rPr lang="en-GB" dirty="0"/>
              <a:t>£400</a:t>
            </a:r>
          </a:p>
        </p:txBody>
      </p:sp>
      <p:sp>
        <p:nvSpPr>
          <p:cNvPr id="18" name="TextBox 17"/>
          <p:cNvSpPr txBox="1"/>
          <p:nvPr/>
        </p:nvSpPr>
        <p:spPr>
          <a:xfrm>
            <a:off x="5059911" y="2388941"/>
            <a:ext cx="1008112" cy="276999"/>
          </a:xfrm>
          <a:prstGeom prst="rect">
            <a:avLst/>
          </a:prstGeom>
          <a:noFill/>
        </p:spPr>
        <p:txBody>
          <a:bodyPr wrap="square" rtlCol="0">
            <a:spAutoFit/>
          </a:bodyPr>
          <a:lstStyle/>
          <a:p>
            <a:r>
              <a:rPr lang="en-GB" sz="1200" i="1" dirty="0"/>
              <a:t>0.8</a:t>
            </a:r>
          </a:p>
        </p:txBody>
      </p:sp>
      <p:sp>
        <p:nvSpPr>
          <p:cNvPr id="19" name="TextBox 18"/>
          <p:cNvSpPr txBox="1"/>
          <p:nvPr/>
        </p:nvSpPr>
        <p:spPr>
          <a:xfrm>
            <a:off x="5053345" y="2911502"/>
            <a:ext cx="816024" cy="276999"/>
          </a:xfrm>
          <a:prstGeom prst="rect">
            <a:avLst/>
          </a:prstGeom>
          <a:noFill/>
        </p:spPr>
        <p:txBody>
          <a:bodyPr wrap="square" rtlCol="0">
            <a:spAutoFit/>
          </a:bodyPr>
          <a:lstStyle/>
          <a:p>
            <a:r>
              <a:rPr lang="en-GB" sz="1200" dirty="0"/>
              <a:t>0.2</a:t>
            </a:r>
          </a:p>
        </p:txBody>
      </p:sp>
      <p:grpSp>
        <p:nvGrpSpPr>
          <p:cNvPr id="24" name="Group 23"/>
          <p:cNvGrpSpPr/>
          <p:nvPr/>
        </p:nvGrpSpPr>
        <p:grpSpPr>
          <a:xfrm>
            <a:off x="4376737" y="4071981"/>
            <a:ext cx="2405807" cy="1111889"/>
            <a:chOff x="4376737" y="4071981"/>
            <a:chExt cx="2405807" cy="1111889"/>
          </a:xfrm>
        </p:grpSpPr>
        <p:sp>
          <p:nvSpPr>
            <p:cNvPr id="20" name="TextBox 19"/>
            <p:cNvSpPr txBox="1"/>
            <p:nvPr/>
          </p:nvSpPr>
          <p:spPr>
            <a:xfrm>
              <a:off x="5028084" y="4236694"/>
              <a:ext cx="504056" cy="276999"/>
            </a:xfrm>
            <a:prstGeom prst="rect">
              <a:avLst/>
            </a:prstGeom>
            <a:noFill/>
          </p:spPr>
          <p:txBody>
            <a:bodyPr wrap="square" rtlCol="0">
              <a:spAutoFit/>
            </a:bodyPr>
            <a:lstStyle/>
            <a:p>
              <a:r>
                <a:rPr lang="en-GB" sz="1200" dirty="0"/>
                <a:t>0.2</a:t>
              </a:r>
            </a:p>
          </p:txBody>
        </p:sp>
        <p:pic>
          <p:nvPicPr>
            <p:cNvPr id="718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2931" y="4775088"/>
              <a:ext cx="101123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4"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6737"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6"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7262" y="4225563"/>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8"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4249"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0" name="Picture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28719"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2" name="Picture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4071981"/>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3" name="Group 22"/>
          <p:cNvGrpSpPr/>
          <p:nvPr/>
        </p:nvGrpSpPr>
        <p:grpSpPr>
          <a:xfrm>
            <a:off x="1250031" y="4023972"/>
            <a:ext cx="2324363" cy="1159898"/>
            <a:chOff x="1305352" y="4023972"/>
            <a:chExt cx="2324363" cy="1159898"/>
          </a:xfrm>
        </p:grpSpPr>
        <p:sp>
          <p:nvSpPr>
            <p:cNvPr id="21" name="TextBox 20"/>
            <p:cNvSpPr txBox="1"/>
            <p:nvPr/>
          </p:nvSpPr>
          <p:spPr>
            <a:xfrm>
              <a:off x="1953007" y="4760798"/>
              <a:ext cx="576064" cy="276999"/>
            </a:xfrm>
            <a:prstGeom prst="rect">
              <a:avLst/>
            </a:prstGeom>
            <a:noFill/>
          </p:spPr>
          <p:txBody>
            <a:bodyPr wrap="square" rtlCol="0">
              <a:spAutoFit/>
            </a:bodyPr>
            <a:lstStyle/>
            <a:p>
              <a:r>
                <a:rPr lang="en-GB" sz="1200" dirty="0"/>
                <a:t>0.75</a:t>
              </a:r>
            </a:p>
          </p:txBody>
        </p:sp>
        <p:pic>
          <p:nvPicPr>
            <p:cNvPr id="7183"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5352" y="4448857"/>
              <a:ext cx="3905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5877" y="4248038"/>
              <a:ext cx="1243013"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7"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5877" y="4690157"/>
              <a:ext cx="1189037"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9"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9555" y="4690157"/>
              <a:ext cx="8223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1" name="Picture 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5315" y="4023972"/>
              <a:ext cx="914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953007" y="4225563"/>
              <a:ext cx="931907" cy="276999"/>
            </a:xfrm>
            <a:prstGeom prst="rect">
              <a:avLst/>
            </a:prstGeom>
            <a:noFill/>
          </p:spPr>
          <p:txBody>
            <a:bodyPr wrap="square" rtlCol="0">
              <a:spAutoFit/>
            </a:bodyPr>
            <a:lstStyle/>
            <a:p>
              <a:r>
                <a:rPr lang="en-GB" sz="1200" dirty="0"/>
                <a:t>0.25</a:t>
              </a:r>
            </a:p>
          </p:txBody>
        </p:sp>
      </p:grpSp>
      <p:sp>
        <p:nvSpPr>
          <p:cNvPr id="25" name="TextBox 24"/>
          <p:cNvSpPr txBox="1"/>
          <p:nvPr/>
        </p:nvSpPr>
        <p:spPr>
          <a:xfrm>
            <a:off x="971600" y="5517232"/>
            <a:ext cx="7344816" cy="369332"/>
          </a:xfrm>
          <a:prstGeom prst="rect">
            <a:avLst/>
          </a:prstGeom>
          <a:noFill/>
        </p:spPr>
        <p:txBody>
          <a:bodyPr wrap="square" rtlCol="0">
            <a:spAutoFit/>
          </a:bodyPr>
          <a:lstStyle/>
          <a:p>
            <a:r>
              <a:rPr lang="en-GB" dirty="0"/>
              <a:t>Are your decisions consistent with the Independence Axiom?</a:t>
            </a:r>
          </a:p>
        </p:txBody>
      </p:sp>
      <p:sp>
        <p:nvSpPr>
          <p:cNvPr id="4" name="TextBox 3">
            <a:extLst>
              <a:ext uri="{FF2B5EF4-FFF2-40B4-BE49-F238E27FC236}">
                <a16:creationId xmlns:a16="http://schemas.microsoft.com/office/drawing/2014/main" id="{91357898-1F16-45D0-8EBA-6268AC523471}"/>
              </a:ext>
            </a:extLst>
          </p:cNvPr>
          <p:cNvSpPr txBox="1"/>
          <p:nvPr/>
        </p:nvSpPr>
        <p:spPr>
          <a:xfrm>
            <a:off x="971600" y="6104129"/>
            <a:ext cx="6264696" cy="369332"/>
          </a:xfrm>
          <a:prstGeom prst="rect">
            <a:avLst/>
          </a:prstGeom>
          <a:noFill/>
        </p:spPr>
        <p:txBody>
          <a:bodyPr wrap="square" rtlCol="0">
            <a:spAutoFit/>
          </a:bodyPr>
          <a:lstStyle/>
          <a:p>
            <a:r>
              <a:rPr lang="en-GB" dirty="0"/>
              <a:t>We can test this experimentally.</a:t>
            </a:r>
          </a:p>
        </p:txBody>
      </p:sp>
    </p:spTree>
    <p:extLst>
      <p:ext uri="{BB962C8B-B14F-4D97-AF65-F5344CB8AC3E}">
        <p14:creationId xmlns:p14="http://schemas.microsoft.com/office/powerpoint/2010/main" val="158743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8" grpId="0"/>
      <p:bldP spid="16" grpId="0"/>
      <p:bldP spid="17" grpId="0"/>
      <p:bldP spid="18" grpId="0"/>
      <p:bldP spid="19" grpId="0"/>
      <p:bldP spid="25"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is the Allais ‘paradox’</a:t>
            </a:r>
          </a:p>
        </p:txBody>
      </p:sp>
      <p:sp>
        <p:nvSpPr>
          <p:cNvPr id="3" name="Content Placeholder 2"/>
          <p:cNvSpPr>
            <a:spLocks noGrp="1"/>
          </p:cNvSpPr>
          <p:nvPr>
            <p:ph idx="1"/>
          </p:nvPr>
        </p:nvSpPr>
        <p:spPr/>
        <p:txBody>
          <a:bodyPr/>
          <a:lstStyle/>
          <a:p>
            <a:r>
              <a:rPr lang="en-GB" dirty="0"/>
              <a:t>The Independence Axiom is the crucial part of Expected Utility theory. </a:t>
            </a:r>
          </a:p>
          <a:p>
            <a:r>
              <a:rPr lang="en-GB" dirty="0"/>
              <a:t>Experimental tests of this axiom and others have led to the development of new theories of behaviour under risk, most notably Prospect theory and Rank-Dependent Expected Utility theory.</a:t>
            </a:r>
          </a:p>
          <a:p>
            <a:r>
              <a:rPr lang="en-GB" dirty="0"/>
              <a:t>Allais (Nobel Prize 1988) was an early</a:t>
            </a:r>
          </a:p>
          <a:p>
            <a:pPr marL="114300" indent="0">
              <a:buNone/>
            </a:pPr>
            <a:r>
              <a:rPr lang="en-GB" dirty="0"/>
              <a:t>   experimenter in the field.</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776" y="3789040"/>
            <a:ext cx="18002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41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Dynamic choice</a:t>
            </a:r>
          </a:p>
        </p:txBody>
      </p:sp>
      <p:sp>
        <p:nvSpPr>
          <p:cNvPr id="3" name="Content Placeholder 2"/>
          <p:cNvSpPr>
            <a:spLocks noGrp="1"/>
          </p:cNvSpPr>
          <p:nvPr>
            <p:ph idx="1"/>
          </p:nvPr>
        </p:nvSpPr>
        <p:spPr/>
        <p:txBody>
          <a:bodyPr>
            <a:normAutofit/>
          </a:bodyPr>
          <a:lstStyle/>
          <a:p>
            <a:r>
              <a:rPr lang="en-GB" dirty="0"/>
              <a:t>Dominated by strong ideas of rationality, particularly that of solving dynamic problems by </a:t>
            </a:r>
            <a:r>
              <a:rPr lang="en-GB" i="1" dirty="0"/>
              <a:t>backward induction</a:t>
            </a:r>
            <a:r>
              <a:rPr lang="en-GB" dirty="0"/>
              <a:t> </a:t>
            </a:r>
            <a:r>
              <a:rPr lang="en-GB" sz="1600" dirty="0"/>
              <a:t>(underlies rational expectations).</a:t>
            </a:r>
          </a:p>
          <a:p>
            <a:r>
              <a:rPr lang="en-GB" dirty="0"/>
              <a:t>Consider the following dynamic problem.</a:t>
            </a:r>
          </a:p>
          <a:p>
            <a:r>
              <a:rPr lang="en-GB" dirty="0"/>
              <a:t>In these </a:t>
            </a:r>
            <a:r>
              <a:rPr lang="en-GB" dirty="0">
                <a:solidFill>
                  <a:srgbClr val="00B050"/>
                </a:solidFill>
              </a:rPr>
              <a:t>green </a:t>
            </a:r>
            <a:r>
              <a:rPr lang="en-GB" dirty="0"/>
              <a:t>squares are </a:t>
            </a:r>
            <a:r>
              <a:rPr lang="en-GB" i="1" dirty="0"/>
              <a:t>decision </a:t>
            </a:r>
            <a:r>
              <a:rPr lang="en-GB" dirty="0"/>
              <a:t>nodes and </a:t>
            </a:r>
            <a:r>
              <a:rPr lang="en-GB" dirty="0">
                <a:solidFill>
                  <a:srgbClr val="FF0000"/>
                </a:solidFill>
              </a:rPr>
              <a:t>red</a:t>
            </a:r>
            <a:r>
              <a:rPr lang="en-GB" dirty="0"/>
              <a:t> squares are where </a:t>
            </a:r>
            <a:r>
              <a:rPr lang="en-GB" i="1" dirty="0"/>
              <a:t>Nature</a:t>
            </a:r>
            <a:r>
              <a:rPr lang="en-GB" dirty="0"/>
              <a:t> moves, moving Up or Down with equal probabilities.</a:t>
            </a:r>
          </a:p>
          <a:p>
            <a:r>
              <a:rPr lang="en-GB" dirty="0"/>
              <a:t>The amounts at the end are </a:t>
            </a:r>
            <a:r>
              <a:rPr lang="en-GB" i="1" dirty="0"/>
              <a:t>payoffs</a:t>
            </a:r>
            <a:r>
              <a:rPr lang="en-GB" dirty="0"/>
              <a:t>.</a:t>
            </a:r>
          </a:p>
          <a:p>
            <a:r>
              <a:rPr lang="en-GB" dirty="0"/>
              <a:t>What would you do at the first decision node?</a:t>
            </a:r>
          </a:p>
          <a:p>
            <a:endParaRPr lang="en-GB" sz="1600" dirty="0"/>
          </a:p>
          <a:p>
            <a:r>
              <a:rPr lang="en-GB" sz="1600" dirty="0"/>
              <a:t>This is from an experiment of The Three Johns.</a:t>
            </a:r>
          </a:p>
        </p:txBody>
      </p:sp>
    </p:spTree>
    <p:extLst>
      <p:ext uri="{BB962C8B-B14F-4D97-AF65-F5344CB8AC3E}">
        <p14:creationId xmlns:p14="http://schemas.microsoft.com/office/powerpoint/2010/main" val="156902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632"/>
            <a:ext cx="9144000" cy="6624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7861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lecture</a:t>
            </a:r>
          </a:p>
        </p:txBody>
      </p:sp>
      <p:sp>
        <p:nvSpPr>
          <p:cNvPr id="3" name="Content Placeholder 2"/>
          <p:cNvSpPr>
            <a:spLocks noGrp="1"/>
          </p:cNvSpPr>
          <p:nvPr>
            <p:ph idx="1"/>
          </p:nvPr>
        </p:nvSpPr>
        <p:spPr/>
        <p:txBody>
          <a:bodyPr/>
          <a:lstStyle/>
          <a:p>
            <a:r>
              <a:rPr lang="en-GB" dirty="0"/>
              <a:t>This is an </a:t>
            </a:r>
            <a:r>
              <a:rPr lang="en-GB" i="1" dirty="0"/>
              <a:t>overview</a:t>
            </a:r>
            <a:r>
              <a:rPr lang="en-GB" dirty="0"/>
              <a:t> lecture giving you a glimpse of what experimental economics is about and what an economics experiment looks like.</a:t>
            </a:r>
          </a:p>
        </p:txBody>
      </p:sp>
    </p:spTree>
    <p:extLst>
      <p:ext uri="{BB962C8B-B14F-4D97-AF65-F5344CB8AC3E}">
        <p14:creationId xmlns:p14="http://schemas.microsoft.com/office/powerpoint/2010/main" val="124430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Experimental Design</a:t>
            </a:r>
          </a:p>
        </p:txBody>
      </p:sp>
      <p:sp>
        <p:nvSpPr>
          <p:cNvPr id="3" name="Content Placeholder 2"/>
          <p:cNvSpPr>
            <a:spLocks noGrp="1"/>
          </p:cNvSpPr>
          <p:nvPr>
            <p:ph idx="1"/>
          </p:nvPr>
        </p:nvSpPr>
        <p:spPr/>
        <p:txBody>
          <a:bodyPr>
            <a:normAutofit lnSpcReduction="10000"/>
          </a:bodyPr>
          <a:lstStyle/>
          <a:p>
            <a:r>
              <a:rPr lang="en-GB" dirty="0"/>
              <a:t>The payoffs in the top half of the tree are</a:t>
            </a:r>
          </a:p>
          <a:p>
            <a:pPr marL="114300" indent="0">
              <a:buNone/>
            </a:pPr>
            <a:r>
              <a:rPr lang="en-GB" dirty="0"/>
              <a:t>   8, 13,16, 8, 6, 20, 6,18</a:t>
            </a:r>
          </a:p>
          <a:p>
            <a:r>
              <a:rPr lang="en-GB" dirty="0"/>
              <a:t>The payoffs in the bottom half of the tree are</a:t>
            </a:r>
          </a:p>
          <a:p>
            <a:r>
              <a:rPr lang="en-GB" dirty="0"/>
              <a:t>15, 17, 2, 4, 29, 8, 8, 0</a:t>
            </a:r>
          </a:p>
          <a:p>
            <a:r>
              <a:rPr lang="en-GB" dirty="0"/>
              <a:t>The </a:t>
            </a:r>
            <a:r>
              <a:rPr lang="en-GB" i="1" dirty="0"/>
              <a:t>ordered </a:t>
            </a:r>
            <a:r>
              <a:rPr lang="en-GB" dirty="0"/>
              <a:t>payoffs in the top half of the tree are</a:t>
            </a:r>
          </a:p>
          <a:p>
            <a:r>
              <a:rPr lang="en-GB" dirty="0"/>
              <a:t>20, 18, 16, 13, 8, 8, 6, 6</a:t>
            </a:r>
          </a:p>
          <a:p>
            <a:r>
              <a:rPr lang="en-GB" dirty="0"/>
              <a:t>The </a:t>
            </a:r>
            <a:r>
              <a:rPr lang="en-GB" i="1" dirty="0"/>
              <a:t>ordered</a:t>
            </a:r>
            <a:r>
              <a:rPr lang="en-GB" dirty="0"/>
              <a:t> payoffs in the bottom half of the tree are</a:t>
            </a:r>
          </a:p>
          <a:p>
            <a:r>
              <a:rPr lang="en-GB" dirty="0"/>
              <a:t>20, 17, 15, 8, 8, 4, 2, 0</a:t>
            </a:r>
          </a:p>
          <a:p>
            <a:r>
              <a:rPr lang="en-GB" dirty="0"/>
              <a:t>Top</a:t>
            </a:r>
            <a:r>
              <a:rPr lang="en-GB" i="1" dirty="0"/>
              <a:t> dominates </a:t>
            </a:r>
            <a:r>
              <a:rPr lang="en-GB" dirty="0"/>
              <a:t>bottom</a:t>
            </a:r>
            <a:r>
              <a:rPr lang="en-GB" i="1" dirty="0"/>
              <a:t> </a:t>
            </a:r>
            <a:r>
              <a:rPr lang="en-GB" dirty="0"/>
              <a:t>…</a:t>
            </a:r>
          </a:p>
          <a:p>
            <a:r>
              <a:rPr lang="en-GB" dirty="0"/>
              <a:t>… but this ignores the second decision.</a:t>
            </a:r>
          </a:p>
          <a:p>
            <a:endParaRPr lang="en-GB" dirty="0"/>
          </a:p>
        </p:txBody>
      </p:sp>
    </p:spTree>
    <p:extLst>
      <p:ext uri="{BB962C8B-B14F-4D97-AF65-F5344CB8AC3E}">
        <p14:creationId xmlns:p14="http://schemas.microsoft.com/office/powerpoint/2010/main" val="98751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Second Nodes</a:t>
            </a:r>
          </a:p>
        </p:txBody>
      </p:sp>
      <p:sp>
        <p:nvSpPr>
          <p:cNvPr id="3" name="Content Placeholder 2"/>
          <p:cNvSpPr>
            <a:spLocks noGrp="1"/>
          </p:cNvSpPr>
          <p:nvPr>
            <p:ph idx="1"/>
          </p:nvPr>
        </p:nvSpPr>
        <p:spPr/>
        <p:txBody>
          <a:bodyPr>
            <a:normAutofit/>
          </a:bodyPr>
          <a:lstStyle/>
          <a:p>
            <a:r>
              <a:rPr lang="en-GB" dirty="0"/>
              <a:t>The decision maker would choose Down, Up, Up and Down (assuming </a:t>
            </a:r>
            <a:r>
              <a:rPr lang="en-GB" i="1" dirty="0"/>
              <a:t>dominance</a:t>
            </a:r>
            <a:r>
              <a:rPr lang="en-GB" dirty="0"/>
              <a:t>) therefore eliminating 8, 13, 6, 8, 2, 4, 8 and 0, leaving</a:t>
            </a:r>
          </a:p>
          <a:p>
            <a:r>
              <a:rPr lang="en-GB" dirty="0"/>
              <a:t>16, 8, 6, 20 in the top (ordered 20, 16, 8 and 6) and</a:t>
            </a:r>
          </a:p>
          <a:p>
            <a:r>
              <a:rPr lang="en-GB" dirty="0"/>
              <a:t>15, 17, 20, 8 in the bottom (ordered 20, 17, 15 and 8)</a:t>
            </a:r>
          </a:p>
          <a:p>
            <a:r>
              <a:rPr lang="en-GB" dirty="0"/>
              <a:t>Now bottom dominates top.</a:t>
            </a:r>
          </a:p>
          <a:p>
            <a:r>
              <a:rPr lang="en-GB" dirty="0"/>
              <a:t>Playing Down at the first node is a dominant strategy.</a:t>
            </a:r>
          </a:p>
          <a:p>
            <a:r>
              <a:rPr lang="en-GB" dirty="0"/>
              <a:t>The experiment showed that well under half the subjects chose wrongly…</a:t>
            </a:r>
          </a:p>
          <a:p>
            <a:r>
              <a:rPr lang="en-GB" dirty="0"/>
              <a:t>…and even forcing them to pre-commit to the second decision did not push the right choice to over 50%!</a:t>
            </a:r>
          </a:p>
        </p:txBody>
      </p:sp>
    </p:spTree>
    <p:extLst>
      <p:ext uri="{BB962C8B-B14F-4D97-AF65-F5344CB8AC3E}">
        <p14:creationId xmlns:p14="http://schemas.microsoft.com/office/powerpoint/2010/main" val="360551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experiment shows</a:t>
            </a:r>
          </a:p>
        </p:txBody>
      </p:sp>
      <p:sp>
        <p:nvSpPr>
          <p:cNvPr id="3" name="Content Placeholder 2"/>
          <p:cNvSpPr>
            <a:spLocks noGrp="1"/>
          </p:cNvSpPr>
          <p:nvPr>
            <p:ph idx="1"/>
          </p:nvPr>
        </p:nvSpPr>
        <p:spPr/>
        <p:txBody>
          <a:bodyPr/>
          <a:lstStyle/>
          <a:p>
            <a:r>
              <a:rPr lang="en-GB" dirty="0"/>
              <a:t>People do not plan ahead – even in the context of this simple example.</a:t>
            </a:r>
          </a:p>
          <a:p>
            <a:r>
              <a:rPr lang="en-GB" dirty="0"/>
              <a:t>People do not backwardly induct. </a:t>
            </a:r>
          </a:p>
          <a:p>
            <a:r>
              <a:rPr lang="en-GB" dirty="0"/>
              <a:t>What does economists’ theory of saving assume?</a:t>
            </a:r>
          </a:p>
          <a:p>
            <a:r>
              <a:rPr lang="en-GB" dirty="0"/>
              <a:t>… backward induction from the date of death.</a:t>
            </a:r>
          </a:p>
        </p:txBody>
      </p:sp>
    </p:spTree>
    <p:extLst>
      <p:ext uri="{BB962C8B-B14F-4D97-AF65-F5344CB8AC3E}">
        <p14:creationId xmlns:p14="http://schemas.microsoft.com/office/powerpoint/2010/main" val="182378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Savings</a:t>
            </a:r>
          </a:p>
        </p:txBody>
      </p:sp>
      <p:sp>
        <p:nvSpPr>
          <p:cNvPr id="3" name="Content Placeholder 2"/>
          <p:cNvSpPr>
            <a:spLocks noGrp="1"/>
          </p:cNvSpPr>
          <p:nvPr>
            <p:ph idx="1"/>
          </p:nvPr>
        </p:nvSpPr>
        <p:spPr/>
        <p:txBody>
          <a:bodyPr>
            <a:normAutofit/>
          </a:bodyPr>
          <a:lstStyle/>
          <a:p>
            <a:r>
              <a:rPr lang="en-GB" dirty="0">
                <a:solidFill>
                  <a:schemeClr val="tx1"/>
                </a:solidFill>
              </a:rPr>
              <a:t>Economists, with their life-cycle theory of saving, assume that agents backwardly induct from the date of their death.</a:t>
            </a:r>
          </a:p>
          <a:p>
            <a:r>
              <a:rPr lang="en-GB" dirty="0">
                <a:solidFill>
                  <a:schemeClr val="tx1"/>
                </a:solidFill>
              </a:rPr>
              <a:t>How do you do an experiment to test this?</a:t>
            </a:r>
          </a:p>
          <a:p>
            <a:r>
              <a:rPr lang="en-GB" dirty="0">
                <a:solidFill>
                  <a:schemeClr val="tx1"/>
                </a:solidFill>
              </a:rPr>
              <a:t>An experiment with a finite number of periods in each of which the agent gets an income in tokens. Savings earn interest. Each period they have to decide how much of their wealth to convert into money – through a conversion scale </a:t>
            </a:r>
            <a:r>
              <a:rPr lang="en-GB" i="1" dirty="0">
                <a:solidFill>
                  <a:schemeClr val="tx1"/>
                </a:solidFill>
              </a:rPr>
              <a:t>u(.).</a:t>
            </a:r>
          </a:p>
          <a:p>
            <a:r>
              <a:rPr lang="en-GB" dirty="0">
                <a:solidFill>
                  <a:schemeClr val="tx1"/>
                </a:solidFill>
              </a:rPr>
              <a:t>What do such experiments show?</a:t>
            </a:r>
          </a:p>
          <a:p>
            <a:r>
              <a:rPr lang="en-GB" dirty="0">
                <a:solidFill>
                  <a:schemeClr val="tx1"/>
                </a:solidFill>
              </a:rPr>
              <a:t>That people under-save in early periods. Myopia?</a:t>
            </a:r>
          </a:p>
        </p:txBody>
      </p:sp>
    </p:spTree>
    <p:extLst>
      <p:ext uri="{BB962C8B-B14F-4D97-AF65-F5344CB8AC3E}">
        <p14:creationId xmlns:p14="http://schemas.microsoft.com/office/powerpoint/2010/main" val="299078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what have we learnt?</a:t>
            </a:r>
          </a:p>
        </p:txBody>
      </p:sp>
      <p:sp>
        <p:nvSpPr>
          <p:cNvPr id="3" name="Content Placeholder 2"/>
          <p:cNvSpPr>
            <a:spLocks noGrp="1"/>
          </p:cNvSpPr>
          <p:nvPr>
            <p:ph idx="1"/>
          </p:nvPr>
        </p:nvSpPr>
        <p:spPr/>
        <p:txBody>
          <a:bodyPr/>
          <a:lstStyle/>
          <a:p>
            <a:r>
              <a:rPr lang="en-GB" dirty="0">
                <a:solidFill>
                  <a:schemeClr val="tx1"/>
                </a:solidFill>
              </a:rPr>
              <a:t>That spontaneous action can lead to equilibrium.</a:t>
            </a:r>
          </a:p>
          <a:p>
            <a:r>
              <a:rPr lang="en-GB" dirty="0">
                <a:solidFill>
                  <a:schemeClr val="tx1"/>
                </a:solidFill>
              </a:rPr>
              <a:t>That equilibrium may not be achieved; that other factors are at play.</a:t>
            </a:r>
          </a:p>
          <a:p>
            <a:r>
              <a:rPr lang="en-GB" dirty="0">
                <a:solidFill>
                  <a:schemeClr val="tx1"/>
                </a:solidFill>
              </a:rPr>
              <a:t>That the concepts of rationality used in much of economics are too strong.</a:t>
            </a:r>
          </a:p>
          <a:p>
            <a:r>
              <a:rPr lang="en-GB" dirty="0">
                <a:solidFill>
                  <a:schemeClr val="tx1"/>
                </a:solidFill>
              </a:rPr>
              <a:t>People are myopic and do not use backward induction.</a:t>
            </a:r>
          </a:p>
          <a:p>
            <a:r>
              <a:rPr lang="en-GB" dirty="0">
                <a:solidFill>
                  <a:schemeClr val="tx1"/>
                </a:solidFill>
              </a:rPr>
              <a:t>That people care about other people and trust them.</a:t>
            </a:r>
          </a:p>
          <a:p>
            <a:r>
              <a:rPr lang="en-GB" dirty="0">
                <a:solidFill>
                  <a:schemeClr val="tx1"/>
                </a:solidFill>
              </a:rPr>
              <a:t>Experiments have led to new theories.</a:t>
            </a:r>
          </a:p>
        </p:txBody>
      </p:sp>
    </p:spTree>
    <p:extLst>
      <p:ext uri="{BB962C8B-B14F-4D97-AF65-F5344CB8AC3E}">
        <p14:creationId xmlns:p14="http://schemas.microsoft.com/office/powerpoint/2010/main" val="113351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has been learnt elsewhere?</a:t>
            </a:r>
          </a:p>
        </p:txBody>
      </p:sp>
      <p:sp>
        <p:nvSpPr>
          <p:cNvPr id="3" name="Content Placeholder 2"/>
          <p:cNvSpPr>
            <a:spLocks noGrp="1"/>
          </p:cNvSpPr>
          <p:nvPr>
            <p:ph idx="1"/>
          </p:nvPr>
        </p:nvSpPr>
        <p:spPr/>
        <p:txBody>
          <a:bodyPr>
            <a:normAutofit lnSpcReduction="10000"/>
          </a:bodyPr>
          <a:lstStyle/>
          <a:p>
            <a:r>
              <a:rPr lang="en-GB" dirty="0">
                <a:solidFill>
                  <a:schemeClr val="tx1"/>
                </a:solidFill>
              </a:rPr>
              <a:t>People are different. </a:t>
            </a:r>
            <a:r>
              <a:rPr lang="en-GB" sz="1600" dirty="0">
                <a:solidFill>
                  <a:schemeClr val="tx1"/>
                </a:solidFill>
              </a:rPr>
              <a:t>Interesting?</a:t>
            </a:r>
          </a:p>
          <a:p>
            <a:r>
              <a:rPr lang="en-GB" dirty="0">
                <a:solidFill>
                  <a:schemeClr val="tx1"/>
                </a:solidFill>
              </a:rPr>
              <a:t>Cultures are different. </a:t>
            </a:r>
            <a:r>
              <a:rPr lang="en-GB" sz="1600" dirty="0">
                <a:solidFill>
                  <a:schemeClr val="tx1"/>
                </a:solidFill>
              </a:rPr>
              <a:t>Interesting?</a:t>
            </a:r>
          </a:p>
          <a:p>
            <a:r>
              <a:rPr lang="en-GB" dirty="0">
                <a:solidFill>
                  <a:schemeClr val="tx1"/>
                </a:solidFill>
              </a:rPr>
              <a:t>The more micro you look the more the differences.</a:t>
            </a:r>
          </a:p>
          <a:p>
            <a:r>
              <a:rPr lang="en-GB" dirty="0">
                <a:solidFill>
                  <a:schemeClr val="tx1"/>
                </a:solidFill>
              </a:rPr>
              <a:t>People have noise in their behaviour but are not completely random.</a:t>
            </a:r>
          </a:p>
          <a:p>
            <a:r>
              <a:rPr lang="en-GB" dirty="0">
                <a:solidFill>
                  <a:schemeClr val="tx1"/>
                </a:solidFill>
              </a:rPr>
              <a:t>Emotion seems to affect behaviour.</a:t>
            </a:r>
          </a:p>
          <a:p>
            <a:r>
              <a:rPr lang="en-GB" dirty="0">
                <a:solidFill>
                  <a:schemeClr val="tx1"/>
                </a:solidFill>
              </a:rPr>
              <a:t>The environment seems to affect behaviour. </a:t>
            </a:r>
          </a:p>
          <a:p>
            <a:r>
              <a:rPr lang="en-GB" dirty="0">
                <a:solidFill>
                  <a:schemeClr val="tx1"/>
                </a:solidFill>
              </a:rPr>
              <a:t>If we are interested in aggregate micro behaviour perhaps these differences cancel out?</a:t>
            </a:r>
          </a:p>
          <a:p>
            <a:r>
              <a:rPr lang="en-GB" dirty="0">
                <a:solidFill>
                  <a:schemeClr val="tx1"/>
                </a:solidFill>
              </a:rPr>
              <a:t>But the behaviour of the average is not the average of behaviour.</a:t>
            </a:r>
          </a:p>
          <a:p>
            <a:endParaRPr lang="en-GB" dirty="0"/>
          </a:p>
        </p:txBody>
      </p:sp>
    </p:spTree>
    <p:extLst>
      <p:ext uri="{BB962C8B-B14F-4D97-AF65-F5344CB8AC3E}">
        <p14:creationId xmlns:p14="http://schemas.microsoft.com/office/powerpoint/2010/main" val="407160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experiments</a:t>
            </a:r>
          </a:p>
        </p:txBody>
      </p:sp>
      <p:sp>
        <p:nvSpPr>
          <p:cNvPr id="3" name="Content Placeholder 2"/>
          <p:cNvSpPr>
            <a:spLocks noGrp="1"/>
          </p:cNvSpPr>
          <p:nvPr>
            <p:ph idx="1"/>
          </p:nvPr>
        </p:nvSpPr>
        <p:spPr/>
        <p:txBody>
          <a:bodyPr/>
          <a:lstStyle/>
          <a:p>
            <a:r>
              <a:rPr lang="en-GB" dirty="0">
                <a:solidFill>
                  <a:schemeClr val="tx1"/>
                </a:solidFill>
              </a:rPr>
              <a:t>I have not mentioned </a:t>
            </a:r>
            <a:r>
              <a:rPr lang="en-GB" i="1" dirty="0">
                <a:solidFill>
                  <a:schemeClr val="tx1"/>
                </a:solidFill>
              </a:rPr>
              <a:t>Field Experiments</a:t>
            </a:r>
            <a:r>
              <a:rPr lang="en-GB" dirty="0">
                <a:solidFill>
                  <a:schemeClr val="tx1"/>
                </a:solidFill>
              </a:rPr>
              <a:t> as I do not do them.</a:t>
            </a:r>
          </a:p>
          <a:p>
            <a:r>
              <a:rPr lang="en-GB" dirty="0">
                <a:solidFill>
                  <a:schemeClr val="tx1"/>
                </a:solidFill>
              </a:rPr>
              <a:t>They are experiments carried out ‘in the field’ with perhaps the subjects not knowing that they are in an experiment.</a:t>
            </a:r>
          </a:p>
          <a:p>
            <a:r>
              <a:rPr lang="en-GB" dirty="0">
                <a:solidFill>
                  <a:schemeClr val="tx1"/>
                </a:solidFill>
              </a:rPr>
              <a:t>Some experiments are carried out in low-income countries as one can provide higher incentives.</a:t>
            </a:r>
          </a:p>
        </p:txBody>
      </p:sp>
    </p:spTree>
    <p:extLst>
      <p:ext uri="{BB962C8B-B14F-4D97-AF65-F5344CB8AC3E}">
        <p14:creationId xmlns:p14="http://schemas.microsoft.com/office/powerpoint/2010/main" val="292561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non-experimenters say</a:t>
            </a:r>
          </a:p>
        </p:txBody>
      </p:sp>
      <p:sp>
        <p:nvSpPr>
          <p:cNvPr id="3" name="Content Placeholder 2"/>
          <p:cNvSpPr>
            <a:spLocks noGrp="1"/>
          </p:cNvSpPr>
          <p:nvPr>
            <p:ph sz="half" idx="1"/>
          </p:nvPr>
        </p:nvSpPr>
        <p:spPr/>
        <p:txBody>
          <a:bodyPr>
            <a:normAutofit/>
          </a:bodyPr>
          <a:lstStyle/>
          <a:p>
            <a:r>
              <a:rPr lang="en-GB" dirty="0">
                <a:solidFill>
                  <a:schemeClr val="tx1"/>
                </a:solidFill>
              </a:rPr>
              <a:t>“We know that the theory is true.”</a:t>
            </a:r>
          </a:p>
          <a:p>
            <a:r>
              <a:rPr lang="en-GB" dirty="0">
                <a:solidFill>
                  <a:schemeClr val="tx1"/>
                </a:solidFill>
              </a:rPr>
              <a:t>Economics is about aggregates not individuals.</a:t>
            </a:r>
          </a:p>
          <a:p>
            <a:r>
              <a:rPr lang="en-GB" dirty="0">
                <a:solidFill>
                  <a:schemeClr val="tx1"/>
                </a:solidFill>
              </a:rPr>
              <a:t>Your incentives are not large enough.</a:t>
            </a:r>
          </a:p>
          <a:p>
            <a:endParaRPr lang="en-GB" dirty="0">
              <a:solidFill>
                <a:schemeClr val="tx1"/>
              </a:solidFill>
            </a:endParaRPr>
          </a:p>
          <a:p>
            <a:r>
              <a:rPr lang="en-GB" dirty="0">
                <a:solidFill>
                  <a:schemeClr val="tx1"/>
                </a:solidFill>
              </a:rPr>
              <a:t>These axiomatic violations cancel out.</a:t>
            </a:r>
          </a:p>
        </p:txBody>
      </p:sp>
      <p:sp>
        <p:nvSpPr>
          <p:cNvPr id="4" name="Content Placeholder 3"/>
          <p:cNvSpPr>
            <a:spLocks noGrp="1"/>
          </p:cNvSpPr>
          <p:nvPr>
            <p:ph sz="half" idx="2"/>
          </p:nvPr>
        </p:nvSpPr>
        <p:spPr/>
        <p:txBody>
          <a:bodyPr>
            <a:normAutofit/>
          </a:bodyPr>
          <a:lstStyle/>
          <a:p>
            <a:r>
              <a:rPr lang="en-GB" dirty="0">
                <a:solidFill>
                  <a:schemeClr val="tx1"/>
                </a:solidFill>
              </a:rPr>
              <a:t>No comment.</a:t>
            </a:r>
          </a:p>
          <a:p>
            <a:endParaRPr lang="en-GB" dirty="0">
              <a:solidFill>
                <a:schemeClr val="tx1"/>
              </a:solidFill>
            </a:endParaRPr>
          </a:p>
          <a:p>
            <a:r>
              <a:rPr lang="en-GB" dirty="0">
                <a:solidFill>
                  <a:schemeClr val="tx1"/>
                </a:solidFill>
              </a:rPr>
              <a:t>Why are your theories about individuals?</a:t>
            </a:r>
          </a:p>
          <a:p>
            <a:pPr marL="114300" indent="0">
              <a:buNone/>
            </a:pPr>
            <a:endParaRPr lang="en-GB" dirty="0">
              <a:solidFill>
                <a:schemeClr val="tx1"/>
              </a:solidFill>
            </a:endParaRPr>
          </a:p>
          <a:p>
            <a:r>
              <a:rPr lang="en-GB" dirty="0">
                <a:solidFill>
                  <a:schemeClr val="tx1"/>
                </a:solidFill>
              </a:rPr>
              <a:t>We have tested whether their size makes a difference.</a:t>
            </a:r>
          </a:p>
          <a:p>
            <a:r>
              <a:rPr lang="en-GB" dirty="0">
                <a:solidFill>
                  <a:schemeClr val="tx1"/>
                </a:solidFill>
              </a:rPr>
              <a:t>How do you know?</a:t>
            </a:r>
          </a:p>
        </p:txBody>
      </p:sp>
    </p:spTree>
    <p:extLst>
      <p:ext uri="{BB962C8B-B14F-4D97-AF65-F5344CB8AC3E}">
        <p14:creationId xmlns:p14="http://schemas.microsoft.com/office/powerpoint/2010/main" val="374313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end</a:t>
            </a:r>
          </a:p>
        </p:txBody>
      </p:sp>
      <p:sp>
        <p:nvSpPr>
          <p:cNvPr id="3" name="Content Placeholder 2"/>
          <p:cNvSpPr>
            <a:spLocks noGrp="1"/>
          </p:cNvSpPr>
          <p:nvPr>
            <p:ph idx="1"/>
          </p:nvPr>
        </p:nvSpPr>
        <p:spPr/>
        <p:txBody>
          <a:bodyPr>
            <a:normAutofit/>
          </a:bodyPr>
          <a:lstStyle/>
          <a:p>
            <a:endParaRPr lang="en-GB" dirty="0"/>
          </a:p>
          <a:p>
            <a:endParaRPr lang="en-GB" dirty="0"/>
          </a:p>
          <a:p>
            <a:r>
              <a:rPr lang="en-GB" dirty="0">
                <a:solidFill>
                  <a:schemeClr val="tx1"/>
                </a:solidFill>
              </a:rPr>
              <a:t>Many thanks for listening.</a:t>
            </a:r>
          </a:p>
          <a:p>
            <a:r>
              <a:rPr lang="en-GB" dirty="0">
                <a:solidFill>
                  <a:schemeClr val="tx1"/>
                </a:solidFill>
              </a:rPr>
              <a:t>My thanks to the University of Bari for inviting me to give this presentation.</a:t>
            </a:r>
          </a:p>
          <a:p>
            <a:r>
              <a:rPr lang="en-GB" dirty="0">
                <a:solidFill>
                  <a:schemeClr val="tx1"/>
                </a:solidFill>
              </a:rPr>
              <a:t>I would be happy to answer any questions, either now or in the future.</a:t>
            </a:r>
          </a:p>
          <a:p>
            <a:endParaRPr lang="en-GB" dirty="0">
              <a:solidFill>
                <a:schemeClr val="tx1"/>
              </a:solidFill>
            </a:endParaRPr>
          </a:p>
          <a:p>
            <a:r>
              <a:rPr lang="en-GB" dirty="0">
                <a:solidFill>
                  <a:schemeClr val="tx1"/>
                </a:solidFill>
              </a:rPr>
              <a:t>Please send any messages to me at john.hey@york.ac.uk</a:t>
            </a:r>
          </a:p>
        </p:txBody>
      </p:sp>
    </p:spTree>
    <p:extLst>
      <p:ext uri="{BB962C8B-B14F-4D97-AF65-F5344CB8AC3E}">
        <p14:creationId xmlns:p14="http://schemas.microsoft.com/office/powerpoint/2010/main" val="320091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a:xfrm>
            <a:off x="609598" y="2132856"/>
            <a:ext cx="6347714" cy="3880773"/>
          </a:xfrm>
        </p:spPr>
        <p:txBody>
          <a:bodyPr/>
          <a:lstStyle/>
          <a:p>
            <a:r>
              <a:rPr lang="en-GB" dirty="0"/>
              <a:t>I first look at markets</a:t>
            </a:r>
          </a:p>
          <a:p>
            <a:endParaRPr lang="en-GB" dirty="0"/>
          </a:p>
          <a:p>
            <a:r>
              <a:rPr lang="en-GB" dirty="0"/>
              <a:t>Then games</a:t>
            </a:r>
          </a:p>
          <a:p>
            <a:r>
              <a:rPr lang="en-GB" dirty="0"/>
              <a:t>Then static individual decision-making</a:t>
            </a:r>
          </a:p>
          <a:p>
            <a:r>
              <a:rPr lang="en-GB" dirty="0"/>
              <a:t>Then dynamic individual decision-making</a:t>
            </a:r>
          </a:p>
          <a:p>
            <a:endParaRPr lang="en-GB" dirty="0"/>
          </a:p>
          <a:p>
            <a:r>
              <a:rPr lang="en-GB" dirty="0"/>
              <a:t>Then a very brief overview of other experiments.</a:t>
            </a:r>
          </a:p>
          <a:p>
            <a:endParaRPr lang="en-GB" dirty="0"/>
          </a:p>
          <a:p>
            <a:r>
              <a:rPr lang="en-GB" dirty="0"/>
              <a:t>But first, three questions for you…</a:t>
            </a:r>
          </a:p>
          <a:p>
            <a:pPr marL="0" indent="0">
              <a:buNone/>
            </a:pPr>
            <a:endParaRPr lang="en-GB" dirty="0"/>
          </a:p>
        </p:txBody>
      </p:sp>
    </p:spTree>
    <p:extLst>
      <p:ext uri="{BB962C8B-B14F-4D97-AF65-F5344CB8AC3E}">
        <p14:creationId xmlns:p14="http://schemas.microsoft.com/office/powerpoint/2010/main" val="151199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first question for you</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the efficiency of a drug</a:t>
            </a:r>
          </a:p>
          <a:p>
            <a:pPr marL="400050" indent="-285750"/>
            <a:r>
              <a:rPr lang="en-US" dirty="0"/>
              <a:t>who collects data on the sale of the drug (in some town or region or country) and data on the incidence of the problem that the drug is supposed to cure (in that town or region or country), </a:t>
            </a:r>
          </a:p>
          <a:p>
            <a:pPr marL="400050" indent="-285750"/>
            <a:r>
              <a:rPr lang="en-US" dirty="0"/>
              <a:t>and statistically looks at the relationship between  the latter and the former?</a:t>
            </a:r>
            <a:endParaRPr lang="en-GB" dirty="0"/>
          </a:p>
          <a:p>
            <a:endParaRPr lang="en-GB" dirty="0"/>
          </a:p>
        </p:txBody>
      </p:sp>
    </p:spTree>
    <p:extLst>
      <p:ext uri="{BB962C8B-B14F-4D97-AF65-F5344CB8AC3E}">
        <p14:creationId xmlns:p14="http://schemas.microsoft.com/office/powerpoint/2010/main" val="28241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second question for you</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a new brand of tyres is safer than the old one</a:t>
            </a:r>
          </a:p>
          <a:p>
            <a:pPr marL="400050" indent="-285750"/>
            <a:r>
              <a:rPr lang="en-US" dirty="0"/>
              <a:t>who collects data on the sales of the tyre (in some town or region or country) and data on motor accidents (in that town or region or country) </a:t>
            </a:r>
          </a:p>
          <a:p>
            <a:pPr marL="400050" indent="-285750"/>
            <a:r>
              <a:rPr lang="en-US" dirty="0"/>
              <a:t>and statistically looks at the relationship between  the latter and the former?</a:t>
            </a:r>
            <a:endParaRPr lang="en-GB" dirty="0"/>
          </a:p>
          <a:p>
            <a:endParaRPr lang="en-GB" dirty="0"/>
          </a:p>
          <a:p>
            <a:endParaRPr lang="en-GB" dirty="0"/>
          </a:p>
        </p:txBody>
      </p:sp>
    </p:spTree>
    <p:extLst>
      <p:ext uri="{BB962C8B-B14F-4D97-AF65-F5344CB8AC3E}">
        <p14:creationId xmlns:p14="http://schemas.microsoft.com/office/powerpoint/2010/main" val="67550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final question</a:t>
            </a:r>
          </a:p>
        </p:txBody>
      </p:sp>
      <p:sp>
        <p:nvSpPr>
          <p:cNvPr id="3" name="Content Placeholder 2"/>
          <p:cNvSpPr>
            <a:spLocks noGrp="1"/>
          </p:cNvSpPr>
          <p:nvPr>
            <p:ph idx="1"/>
          </p:nvPr>
        </p:nvSpPr>
        <p:spPr/>
        <p:txBody>
          <a:bodyPr/>
          <a:lstStyle/>
          <a:p>
            <a:pPr marL="400050" indent="-285750"/>
            <a:r>
              <a:rPr lang="en-US" dirty="0"/>
              <a:t>What would you think about a scientist who wants to test whether raising interest rates increases saving</a:t>
            </a:r>
          </a:p>
          <a:p>
            <a:pPr marL="400050" indent="-285750"/>
            <a:r>
              <a:rPr lang="en-US" dirty="0"/>
              <a:t>who collects data on interest rates over time in some country and saving in that country, </a:t>
            </a:r>
          </a:p>
          <a:p>
            <a:pPr marL="400050" indent="-285750"/>
            <a:r>
              <a:rPr lang="en-US" dirty="0"/>
              <a:t>and statistically looks at the relationship between  the latter and the former?</a:t>
            </a:r>
            <a:endParaRPr lang="en-GB" dirty="0"/>
          </a:p>
          <a:p>
            <a:pPr marL="114300" lvl="0" indent="0">
              <a:buNone/>
            </a:pPr>
            <a:endParaRPr lang="en-GB" dirty="0"/>
          </a:p>
          <a:p>
            <a:endParaRPr lang="en-GB" dirty="0"/>
          </a:p>
        </p:txBody>
      </p:sp>
    </p:spTree>
    <p:extLst>
      <p:ext uri="{BB962C8B-B14F-4D97-AF65-F5344CB8AC3E}">
        <p14:creationId xmlns:p14="http://schemas.microsoft.com/office/powerpoint/2010/main" val="37148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13310</TotalTime>
  <Words>3312</Words>
  <Application>Microsoft Office PowerPoint</Application>
  <PresentationFormat>On-screen Show (4:3)</PresentationFormat>
  <Paragraphs>406</Paragraphs>
  <Slides>58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Trebuchet MS</vt:lpstr>
      <vt:lpstr>Wingdings 3</vt:lpstr>
      <vt:lpstr>Facet</vt:lpstr>
      <vt:lpstr>An Introduction to Experimental Economics</vt:lpstr>
      <vt:lpstr>Introduction</vt:lpstr>
      <vt:lpstr>Experimental Economics and Behavioural Economics</vt:lpstr>
      <vt:lpstr>Preamble</vt:lpstr>
      <vt:lpstr>This lecture</vt:lpstr>
      <vt:lpstr>Overview</vt:lpstr>
      <vt:lpstr>A first question for you</vt:lpstr>
      <vt:lpstr>A second question for you</vt:lpstr>
      <vt:lpstr>A final question</vt:lpstr>
      <vt:lpstr>The answers in each case?</vt:lpstr>
      <vt:lpstr>Economics</vt:lpstr>
      <vt:lpstr>Experimental economists’ claims</vt:lpstr>
      <vt:lpstr>“Equilibrium” A familiar text-book figure</vt:lpstr>
      <vt:lpstr>“Comparative statics” A familiar text-book exercise</vt:lpstr>
      <vt:lpstr>What does the theory say?</vt:lpstr>
      <vt:lpstr>So why not see what happens?</vt:lpstr>
      <vt:lpstr>How we set up a market experiment</vt:lpstr>
      <vt:lpstr>Demanders</vt:lpstr>
      <vt:lpstr>Demand curve of this demander</vt:lpstr>
      <vt:lpstr>Aggregate demand curve</vt:lpstr>
      <vt:lpstr>Inducing subjects to act as demanders</vt:lpstr>
      <vt:lpstr>Suppliers</vt:lpstr>
      <vt:lpstr>Supply curve of this supplier</vt:lpstr>
      <vt:lpstr>Aggregate supply curve</vt:lpstr>
      <vt:lpstr>Inducing subjects to act as suppliers</vt:lpstr>
      <vt:lpstr>The market</vt:lpstr>
      <vt:lpstr>Who trades?</vt:lpstr>
      <vt:lpstr>Trading mechanisms?</vt:lpstr>
      <vt:lpstr>Double auction</vt:lpstr>
      <vt:lpstr>The classic example from smith 1962</vt:lpstr>
      <vt:lpstr>What happened in period 1?</vt:lpstr>
      <vt:lpstr>What happened in period 2?</vt:lpstr>
      <vt:lpstr>What happened in period 3?</vt:lpstr>
      <vt:lpstr>What happened in period 4?</vt:lpstr>
      <vt:lpstr>What happened in period 5?</vt:lpstr>
      <vt:lpstr>The theorists are vindicated!</vt:lpstr>
      <vt:lpstr>What happened</vt:lpstr>
      <vt:lpstr>Game theory</vt:lpstr>
      <vt:lpstr>A simple two-person game</vt:lpstr>
      <vt:lpstr>Setting up an experiment to test the equilibrium of a game</vt:lpstr>
      <vt:lpstr>A second simple two-person game</vt:lpstr>
      <vt:lpstr>A third simple two-person game</vt:lpstr>
      <vt:lpstr>What does this tell us?</vt:lpstr>
      <vt:lpstr> A sequential-play game</vt:lpstr>
      <vt:lpstr>Axioms</vt:lpstr>
      <vt:lpstr>Now a test</vt:lpstr>
      <vt:lpstr>This is the Allais ‘paradox’</vt:lpstr>
      <vt:lpstr>Dynamic choice</vt:lpstr>
      <vt:lpstr>PowerPoint Presentation</vt:lpstr>
      <vt:lpstr>The Experimental Design</vt:lpstr>
      <vt:lpstr>The Second Nodes</vt:lpstr>
      <vt:lpstr>What the experiment shows</vt:lpstr>
      <vt:lpstr>Savings</vt:lpstr>
      <vt:lpstr>So what have we learnt?</vt:lpstr>
      <vt:lpstr>What has been learnt elsewhere?</vt:lpstr>
      <vt:lpstr>Other experiments</vt:lpstr>
      <vt:lpstr>What non-experimenters say</vt:lpstr>
      <vt:lpstr>The end</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499</cp:revision>
  <cp:lastPrinted>2014-11-04T10:15:31Z</cp:lastPrinted>
  <dcterms:created xsi:type="dcterms:W3CDTF">2014-08-07T15:33:59Z</dcterms:created>
  <dcterms:modified xsi:type="dcterms:W3CDTF">2023-10-30T12:50:01Z</dcterms:modified>
</cp:coreProperties>
</file>